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4"/>
  </p:notesMasterIdLst>
  <p:handoutMasterIdLst>
    <p:handoutMasterId r:id="rId35"/>
  </p:handoutMasterIdLst>
  <p:sldIdLst>
    <p:sldId id="603" r:id="rId8"/>
    <p:sldId id="2356" r:id="rId9"/>
    <p:sldId id="2340" r:id="rId10"/>
    <p:sldId id="739" r:id="rId11"/>
    <p:sldId id="2363" r:id="rId12"/>
    <p:sldId id="1762" r:id="rId13"/>
    <p:sldId id="2360" r:id="rId14"/>
    <p:sldId id="1744" r:id="rId15"/>
    <p:sldId id="2361" r:id="rId16"/>
    <p:sldId id="2364" r:id="rId17"/>
    <p:sldId id="2368" r:id="rId18"/>
    <p:sldId id="1790" r:id="rId19"/>
    <p:sldId id="1817" r:id="rId20"/>
    <p:sldId id="1785" r:id="rId21"/>
    <p:sldId id="2365" r:id="rId22"/>
    <p:sldId id="1764" r:id="rId23"/>
    <p:sldId id="1780" r:id="rId24"/>
    <p:sldId id="2369" r:id="rId25"/>
    <p:sldId id="2370" r:id="rId26"/>
    <p:sldId id="1789" r:id="rId27"/>
    <p:sldId id="2366" r:id="rId28"/>
    <p:sldId id="1791" r:id="rId29"/>
    <p:sldId id="1782" r:id="rId30"/>
    <p:sldId id="2362" r:id="rId31"/>
    <p:sldId id="741" r:id="rId32"/>
    <p:sldId id="582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91A2BF"/>
    <a:srgbClr val="66BA36"/>
    <a:srgbClr val="595757"/>
    <a:srgbClr val="E4EBEA"/>
    <a:srgbClr val="C00000"/>
    <a:srgbClr val="221815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7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3:45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61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3:53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4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3:57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9/24/23 4:06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7300"/>
            <a:ext cx="10963473" cy="509778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3935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88827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731329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84784"/>
            <a:ext cx="10731328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0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548680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495552"/>
            <a:ext cx="5290949" cy="452573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2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228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chenzomi12/DeepLearningSystem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2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  <p:sldLayoutId id="2147483976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2023/9/24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1" r:id="rId4"/>
    <p:sldLayoutId id="2147483975" r:id="rId5"/>
    <p:sldLayoutId id="2147483977" r:id="rId6"/>
    <p:sldLayoutId id="2147483978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2674" y="4149951"/>
            <a:ext cx="202414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solidFill>
                  <a:srgbClr val="1D1D1A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rgbClr val="1D1D1A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1499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692696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dist"/>
            <a:r>
              <a:rPr lang="zh-CN" altLang="en-US" sz="66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大模型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系列之</a:t>
            </a:r>
            <a:r>
              <a:rPr lang="en-US" altLang="zh-CN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lang="zh-CN" altLang="en-US" sz="4000" kern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</a:rPr>
              <a:t>集群</a:t>
            </a:r>
            <a:endParaRPr lang="zh-CN" altLang="en-US" sz="66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8" y="1962001"/>
            <a:ext cx="6914448" cy="187220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AI</a:t>
            </a:r>
            <a:r>
              <a:rPr lang="zh-CN" altLang="en-US" sz="9600" dirty="0">
                <a:solidFill>
                  <a:srgbClr val="C00000"/>
                </a:solidFill>
                <a:latin typeface="Gill Sans MT" panose="020B0502020104020203" pitchFamily="34" charset="0"/>
              </a:rPr>
              <a:t> 集群架构</a:t>
            </a:r>
            <a:endParaRPr lang="zh-CN" altLang="en-US" sz="11500" kern="0" dirty="0">
              <a:solidFill>
                <a:srgbClr val="C00000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服务器硬件</a:t>
            </a:r>
          </a:p>
        </p:txBody>
      </p:sp>
    </p:spTree>
    <p:extLst>
      <p:ext uri="{BB962C8B-B14F-4D97-AF65-F5344CB8AC3E}">
        <p14:creationId xmlns:p14="http://schemas.microsoft.com/office/powerpoint/2010/main" val="207785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3A05A96-B25E-9542-8E8E-03EBE4837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NVDIA</a:t>
            </a:r>
            <a:r>
              <a:rPr lang="zh-CN" altLang="en-US" dirty="0"/>
              <a:t> </a:t>
            </a:r>
            <a:r>
              <a:rPr lang="en-US" altLang="zh-CN" dirty="0"/>
              <a:t>A100</a:t>
            </a:r>
            <a:r>
              <a:rPr lang="zh-CN" altLang="en-US" dirty="0"/>
              <a:t> 视频</a:t>
            </a:r>
          </a:p>
        </p:txBody>
      </p:sp>
    </p:spTree>
    <p:extLst>
      <p:ext uri="{BB962C8B-B14F-4D97-AF65-F5344CB8AC3E}">
        <p14:creationId xmlns:p14="http://schemas.microsoft.com/office/powerpoint/2010/main" val="329376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57DDC5B-A23F-6845-84CB-77182828BC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1412776"/>
            <a:ext cx="5777801" cy="47108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+mj-ea"/>
                <a:cs typeface="Times New Roman" panose="02020503050405090304" pitchFamily="18" charset="0"/>
              </a:rPr>
              <a:t>通讯硬件</a:t>
            </a:r>
            <a:endParaRPr kumimoji="1" lang="zh-CN" altLang="en-US" dirty="0"/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28D82543-4ACE-1949-80C2-DBD0248A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8421" y="1196752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44FF29-46C0-D445-A6D7-0B0D1250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69157" y="685417"/>
            <a:ext cx="3801866" cy="4680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6F9AB5-5401-8A4A-BD39-70AF882F88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841" y="4869160"/>
            <a:ext cx="4464496" cy="10856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C34F12F3-0369-1144-806B-945BD710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48680"/>
            <a:ext cx="10963473" cy="58919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  <a:cs typeface="Times New Roman" panose="02020503050405090304" pitchFamily="18" charset="0"/>
              </a:rPr>
              <a:t>通讯硬件</a:t>
            </a:r>
            <a:endParaRPr lang="zh-CN" altLang="en-US" sz="2800" dirty="0">
              <a:solidFill>
                <a:srgbClr val="C00000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EFDF1D6E-F86C-2441-ADF6-BDCEA84BC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8421" y="1196752"/>
            <a:ext cx="4266729" cy="475806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机器内通信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共享内存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PCIe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NVLink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D1D1A"/>
                </a:solidFill>
                <a:latin typeface="Gill Sans MT" panose="020B0502020104020203" pitchFamily="34" charset="0"/>
              </a:rPr>
              <a:t>机器间通信</a:t>
            </a:r>
            <a:endParaRPr lang="en-US" altLang="zh-CN" sz="2400" b="1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TCP/IP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RDMA</a:t>
            </a:r>
            <a:r>
              <a:rPr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网络（直连模式）</a:t>
            </a:r>
            <a:endParaRPr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1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6F1E-CD30-0B42-BA85-2B195F52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通信软件：提供通信源语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B58030-53AF-9747-A637-ECDDF8DD82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MPI</a:t>
            </a: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NCCL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HCCL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TCCL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通信优化，仅支持集中式通信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510BB1-7C9C-EB4E-B94E-42B0CFD6FB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29" y="3695438"/>
            <a:ext cx="9723811" cy="2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</a:t>
            </a:r>
            <a:endParaRPr lang="en-US" altLang="zh-CN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服务器架构</a:t>
            </a:r>
          </a:p>
        </p:txBody>
      </p:sp>
    </p:spTree>
    <p:extLst>
      <p:ext uri="{BB962C8B-B14F-4D97-AF65-F5344CB8AC3E}">
        <p14:creationId xmlns:p14="http://schemas.microsoft.com/office/powerpoint/2010/main" val="408602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Gill Sans MT" panose="020B0502020104020203" pitchFamily="34" charset="0"/>
              </a:rPr>
              <a:t>加快大模型的训练速率</a:t>
            </a:r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BFDA725-CAE5-4028-B8BA-3C8775969E82}"/>
              </a:ext>
            </a:extLst>
          </p:cNvPr>
          <p:cNvSpPr/>
          <p:nvPr/>
        </p:nvSpPr>
        <p:spPr>
          <a:xfrm rot="16200000">
            <a:off x="4437046" y="3693932"/>
            <a:ext cx="240149" cy="1656000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39824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  <a:gd name="connsiteX8" fmla="*/ 240149 w 240149"/>
                      <a:gd name="connsiteY8" fmla="*/ 1656000 h 1656000"/>
                      <a:gd name="connsiteX0" fmla="*/ 240149 w 240149"/>
                      <a:gd name="connsiteY0" fmla="*/ 1656000 h 1656000"/>
                      <a:gd name="connsiteX1" fmla="*/ 120074 w 240149"/>
                      <a:gd name="connsiteY1" fmla="*/ 1635988 h 1656000"/>
                      <a:gd name="connsiteX2" fmla="*/ 120075 w 240149"/>
                      <a:gd name="connsiteY2" fmla="*/ 848012 h 1656000"/>
                      <a:gd name="connsiteX3" fmla="*/ 0 w 240149"/>
                      <a:gd name="connsiteY3" fmla="*/ 828000 h 1656000"/>
                      <a:gd name="connsiteX4" fmla="*/ 120075 w 240149"/>
                      <a:gd name="connsiteY4" fmla="*/ 807988 h 1656000"/>
                      <a:gd name="connsiteX5" fmla="*/ 120075 w 240149"/>
                      <a:gd name="connsiteY5" fmla="*/ 429760 h 1656000"/>
                      <a:gd name="connsiteX6" fmla="*/ 120075 w 240149"/>
                      <a:gd name="connsiteY6" fmla="*/ 20012 h 1656000"/>
                      <a:gd name="connsiteX7" fmla="*/ 240150 w 240149"/>
                      <a:gd name="connsiteY7" fmla="*/ 0 h 1656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40149" h="1656000" stroke="0" extrusionOk="0">
                        <a:moveTo>
                          <a:pt x="240149" y="1656000"/>
                        </a:moveTo>
                        <a:cubicBezTo>
                          <a:pt x="175557" y="1655942"/>
                          <a:pt x="119409" y="1646748"/>
                          <a:pt x="120074" y="1635988"/>
                        </a:cubicBezTo>
                        <a:cubicBezTo>
                          <a:pt x="165493" y="1409266"/>
                          <a:pt x="126153" y="1071856"/>
                          <a:pt x="120075" y="848012"/>
                        </a:cubicBezTo>
                        <a:cubicBezTo>
                          <a:pt x="114692" y="841080"/>
                          <a:pt x="64856" y="828256"/>
                          <a:pt x="0" y="828000"/>
                        </a:cubicBezTo>
                        <a:cubicBezTo>
                          <a:pt x="65449" y="826589"/>
                          <a:pt x="119859" y="817635"/>
                          <a:pt x="120075" y="807988"/>
                        </a:cubicBezTo>
                        <a:cubicBezTo>
                          <a:pt x="109150" y="671424"/>
                          <a:pt x="111814" y="560743"/>
                          <a:pt x="120075" y="398240"/>
                        </a:cubicBezTo>
                        <a:cubicBezTo>
                          <a:pt x="128336" y="235737"/>
                          <a:pt x="117070" y="98604"/>
                          <a:pt x="120075" y="20012"/>
                        </a:cubicBezTo>
                        <a:cubicBezTo>
                          <a:pt x="121493" y="12115"/>
                          <a:pt x="167316" y="-5426"/>
                          <a:pt x="240150" y="0"/>
                        </a:cubicBezTo>
                        <a:cubicBezTo>
                          <a:pt x="141181" y="630461"/>
                          <a:pt x="231923" y="1136370"/>
                          <a:pt x="240149" y="1656000"/>
                        </a:cubicBezTo>
                        <a:close/>
                      </a:path>
                      <a:path w="240149" h="1656000" fill="none" extrusionOk="0">
                        <a:moveTo>
                          <a:pt x="240149" y="1656000"/>
                        </a:moveTo>
                        <a:cubicBezTo>
                          <a:pt x="176060" y="1657368"/>
                          <a:pt x="118246" y="1647081"/>
                          <a:pt x="120074" y="1635988"/>
                        </a:cubicBezTo>
                        <a:cubicBezTo>
                          <a:pt x="122145" y="1351604"/>
                          <a:pt x="108207" y="1099597"/>
                          <a:pt x="120075" y="848012"/>
                        </a:cubicBezTo>
                        <a:cubicBezTo>
                          <a:pt x="127290" y="827943"/>
                          <a:pt x="66100" y="836434"/>
                          <a:pt x="0" y="828000"/>
                        </a:cubicBezTo>
                        <a:cubicBezTo>
                          <a:pt x="65161" y="828622"/>
                          <a:pt x="122347" y="820540"/>
                          <a:pt x="120075" y="807988"/>
                        </a:cubicBezTo>
                        <a:cubicBezTo>
                          <a:pt x="114152" y="702634"/>
                          <a:pt x="116773" y="546244"/>
                          <a:pt x="120075" y="429760"/>
                        </a:cubicBezTo>
                        <a:cubicBezTo>
                          <a:pt x="123377" y="313276"/>
                          <a:pt x="130732" y="135507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3BEF225-C9DD-4E05-9144-118866526D6D}"/>
              </a:ext>
            </a:extLst>
          </p:cNvPr>
          <p:cNvSpPr/>
          <p:nvPr/>
        </p:nvSpPr>
        <p:spPr>
          <a:xfrm rot="16200000">
            <a:off x="6147034" y="4144000"/>
            <a:ext cx="240150" cy="755864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  <a:gd name="connsiteX7" fmla="*/ 240150 w 240150"/>
                      <a:gd name="connsiteY7" fmla="*/ 393049 h 755864"/>
                      <a:gd name="connsiteX8" fmla="*/ 240150 w 240150"/>
                      <a:gd name="connsiteY8" fmla="*/ 755864 h 755864"/>
                      <a:gd name="connsiteX0" fmla="*/ 240150 w 240150"/>
                      <a:gd name="connsiteY0" fmla="*/ 755864 h 755864"/>
                      <a:gd name="connsiteX1" fmla="*/ 120075 w 240150"/>
                      <a:gd name="connsiteY1" fmla="*/ 735852 h 755864"/>
                      <a:gd name="connsiteX2" fmla="*/ 120075 w 240150"/>
                      <a:gd name="connsiteY2" fmla="*/ 397944 h 755864"/>
                      <a:gd name="connsiteX3" fmla="*/ 0 w 240150"/>
                      <a:gd name="connsiteY3" fmla="*/ 377932 h 755864"/>
                      <a:gd name="connsiteX4" fmla="*/ 120075 w 240150"/>
                      <a:gd name="connsiteY4" fmla="*/ 357920 h 755864"/>
                      <a:gd name="connsiteX5" fmla="*/ 120075 w 240150"/>
                      <a:gd name="connsiteY5" fmla="*/ 20012 h 755864"/>
                      <a:gd name="connsiteX6" fmla="*/ 240150 w 240150"/>
                      <a:gd name="connsiteY6" fmla="*/ 0 h 75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0150" h="755864" stroke="0" extrusionOk="0">
                        <a:moveTo>
                          <a:pt x="240150" y="755864"/>
                        </a:moveTo>
                        <a:cubicBezTo>
                          <a:pt x="175558" y="755806"/>
                          <a:pt x="119410" y="746612"/>
                          <a:pt x="120075" y="735852"/>
                        </a:cubicBezTo>
                        <a:cubicBezTo>
                          <a:pt x="117382" y="567238"/>
                          <a:pt x="131482" y="556074"/>
                          <a:pt x="120075" y="397944"/>
                        </a:cubicBezTo>
                        <a:cubicBezTo>
                          <a:pt x="119169" y="395612"/>
                          <a:pt x="70564" y="374924"/>
                          <a:pt x="0" y="377932"/>
                        </a:cubicBezTo>
                        <a:cubicBezTo>
                          <a:pt x="68508" y="378924"/>
                          <a:pt x="118174" y="370473"/>
                          <a:pt x="120075" y="357920"/>
                        </a:cubicBezTo>
                        <a:cubicBezTo>
                          <a:pt x="112875" y="199312"/>
                          <a:pt x="130336" y="182526"/>
                          <a:pt x="120075" y="20012"/>
                        </a:cubicBezTo>
                        <a:cubicBezTo>
                          <a:pt x="120203" y="6107"/>
                          <a:pt x="175252" y="3155"/>
                          <a:pt x="240150" y="0"/>
                        </a:cubicBezTo>
                        <a:cubicBezTo>
                          <a:pt x="257134" y="195592"/>
                          <a:pt x="229738" y="231867"/>
                          <a:pt x="240150" y="393049"/>
                        </a:cubicBezTo>
                        <a:cubicBezTo>
                          <a:pt x="250562" y="554231"/>
                          <a:pt x="253995" y="601965"/>
                          <a:pt x="240150" y="755864"/>
                        </a:cubicBezTo>
                        <a:close/>
                      </a:path>
                      <a:path w="240150" h="755864" fill="none" extrusionOk="0">
                        <a:moveTo>
                          <a:pt x="240150" y="755864"/>
                        </a:moveTo>
                        <a:cubicBezTo>
                          <a:pt x="172006" y="755905"/>
                          <a:pt x="120221" y="745369"/>
                          <a:pt x="120075" y="735852"/>
                        </a:cubicBezTo>
                        <a:cubicBezTo>
                          <a:pt x="109176" y="597117"/>
                          <a:pt x="108867" y="529793"/>
                          <a:pt x="120075" y="397944"/>
                        </a:cubicBezTo>
                        <a:cubicBezTo>
                          <a:pt x="117390" y="388833"/>
                          <a:pt x="68438" y="375325"/>
                          <a:pt x="0" y="377932"/>
                        </a:cubicBezTo>
                        <a:cubicBezTo>
                          <a:pt x="63869" y="377275"/>
                          <a:pt x="119479" y="369980"/>
                          <a:pt x="120075" y="357920"/>
                        </a:cubicBezTo>
                        <a:cubicBezTo>
                          <a:pt x="106651" y="256138"/>
                          <a:pt x="122685" y="169941"/>
                          <a:pt x="120075" y="20012"/>
                        </a:cubicBezTo>
                        <a:cubicBezTo>
                          <a:pt x="121422" y="19460"/>
                          <a:pt x="181244" y="5882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0025-8C07-42A7-BD8E-CAF9CDDC570C}"/>
              </a:ext>
            </a:extLst>
          </p:cNvPr>
          <p:cNvSpPr txBox="1"/>
          <p:nvPr/>
        </p:nvSpPr>
        <p:spPr>
          <a:xfrm>
            <a:off x="4095458" y="4808758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混合精度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算子融合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梯度累积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20CD8-5297-49E1-8E1F-5C3C987A1103}"/>
              </a:ext>
            </a:extLst>
          </p:cNvPr>
          <p:cNvSpPr txBox="1"/>
          <p:nvPr/>
        </p:nvSpPr>
        <p:spPr>
          <a:xfrm>
            <a:off x="5563327" y="4808758"/>
            <a:ext cx="1457033" cy="1085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+mj-ea"/>
                <a:ea typeface="+mj-ea"/>
              </a:rPr>
              <a:t>服务器架构</a:t>
            </a:r>
            <a:endParaRPr lang="en-US" altLang="zh-CN" sz="20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通信拓扑优化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存储系统优化</a:t>
            </a:r>
            <a:endParaRPr lang="en-US" dirty="0" err="1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8493A9-2521-5541-93F8-F32AF7CB2819}"/>
              </a:ext>
            </a:extLst>
          </p:cNvPr>
          <p:cNvSpPr/>
          <p:nvPr/>
        </p:nvSpPr>
        <p:spPr>
          <a:xfrm>
            <a:off x="2209949" y="3979104"/>
            <a:ext cx="8132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计算速率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=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单设备计算速率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设备数 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x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374154"/>
                </a:solidFill>
                <a:latin typeface="+mj-ea"/>
                <a:ea typeface="+mj-ea"/>
              </a:rPr>
              <a:t> </a:t>
            </a:r>
            <a:r>
              <a:rPr lang="zh-CN" altLang="en-US" sz="2000" dirty="0">
                <a:solidFill>
                  <a:srgbClr val="374154"/>
                </a:solidFill>
                <a:latin typeface="+mj-ea"/>
                <a:ea typeface="+mj-ea"/>
              </a:rPr>
              <a:t>多设备并行效率（加速比）</a:t>
            </a:r>
            <a:endParaRPr lang="en-US" altLang="zh-CN" sz="2000" dirty="0">
              <a:solidFill>
                <a:srgbClr val="374154"/>
              </a:solidFill>
              <a:latin typeface="+mj-ea"/>
              <a:ea typeface="+mj-ea"/>
            </a:endParaRPr>
          </a:p>
        </p:txBody>
      </p:sp>
      <p:sp>
        <p:nvSpPr>
          <p:cNvPr id="16" name="Left Brace 8">
            <a:extLst>
              <a:ext uri="{FF2B5EF4-FFF2-40B4-BE49-F238E27FC236}">
                <a16:creationId xmlns:a16="http://schemas.microsoft.com/office/drawing/2014/main" id="{B4267FFE-5501-3546-AE94-939064572179}"/>
              </a:ext>
            </a:extLst>
          </p:cNvPr>
          <p:cNvSpPr/>
          <p:nvPr/>
        </p:nvSpPr>
        <p:spPr>
          <a:xfrm rot="16200000">
            <a:off x="8405098" y="3053472"/>
            <a:ext cx="240150" cy="2936919"/>
          </a:xfrm>
          <a:prstGeom prst="leftBrace">
            <a:avLst/>
          </a:prstGeom>
          <a:ln>
            <a:solidFill>
              <a:srgbClr val="C00000"/>
            </a:solidFill>
            <a:headEnd type="none" w="lg" len="med"/>
            <a:tailEnd type="none" w="lg" len="med"/>
            <a:extLst>
              <a:ext uri="{C807C97D-BFC1-408E-A445-0C87EB9F89A2}">
                <ask:lineSketchStyleProps xmlns:ask="http://schemas.microsoft.com/office/drawing/2018/sketchyshapes" sd="2928395881">
                  <a:custGeom>
                    <a:avLst/>
                    <a:gdLst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40762 h 2936919"/>
                      <a:gd name="connsiteX3" fmla="*/ 120075 w 240150"/>
                      <a:gd name="connsiteY3" fmla="*/ 2007469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72302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  <a:gd name="connsiteX11" fmla="*/ 240150 w 240150"/>
                      <a:gd name="connsiteY11" fmla="*/ 499276 h 2936919"/>
                      <a:gd name="connsiteX12" fmla="*/ 240150 w 240150"/>
                      <a:gd name="connsiteY12" fmla="*/ 1027922 h 2936919"/>
                      <a:gd name="connsiteX13" fmla="*/ 240150 w 240150"/>
                      <a:gd name="connsiteY13" fmla="*/ 1556567 h 2936919"/>
                      <a:gd name="connsiteX14" fmla="*/ 240150 w 240150"/>
                      <a:gd name="connsiteY14" fmla="*/ 2085212 h 2936919"/>
                      <a:gd name="connsiteX15" fmla="*/ 240150 w 240150"/>
                      <a:gd name="connsiteY15" fmla="*/ 2936919 h 2936919"/>
                      <a:gd name="connsiteX0" fmla="*/ 240150 w 240150"/>
                      <a:gd name="connsiteY0" fmla="*/ 2936919 h 2936919"/>
                      <a:gd name="connsiteX1" fmla="*/ 120075 w 240150"/>
                      <a:gd name="connsiteY1" fmla="*/ 2916907 h 2936919"/>
                      <a:gd name="connsiteX2" fmla="*/ 120075 w 240150"/>
                      <a:gd name="connsiteY2" fmla="*/ 2469330 h 2936919"/>
                      <a:gd name="connsiteX3" fmla="*/ 120075 w 240150"/>
                      <a:gd name="connsiteY3" fmla="*/ 1978901 h 2936919"/>
                      <a:gd name="connsiteX4" fmla="*/ 120075 w 240150"/>
                      <a:gd name="connsiteY4" fmla="*/ 1488471 h 2936919"/>
                      <a:gd name="connsiteX5" fmla="*/ 0 w 240150"/>
                      <a:gd name="connsiteY5" fmla="*/ 1468459 h 2936919"/>
                      <a:gd name="connsiteX6" fmla="*/ 120075 w 240150"/>
                      <a:gd name="connsiteY6" fmla="*/ 1448447 h 2936919"/>
                      <a:gd name="connsiteX7" fmla="*/ 120075 w 240150"/>
                      <a:gd name="connsiteY7" fmla="*/ 958018 h 2936919"/>
                      <a:gd name="connsiteX8" fmla="*/ 120075 w 240150"/>
                      <a:gd name="connsiteY8" fmla="*/ 524726 h 2936919"/>
                      <a:gd name="connsiteX9" fmla="*/ 120075 w 240150"/>
                      <a:gd name="connsiteY9" fmla="*/ 20012 h 2936919"/>
                      <a:gd name="connsiteX10" fmla="*/ 240150 w 240150"/>
                      <a:gd name="connsiteY10" fmla="*/ 0 h 293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0150" h="2936919" stroke="0" extrusionOk="0">
                        <a:moveTo>
                          <a:pt x="240150" y="2936919"/>
                        </a:moveTo>
                        <a:cubicBezTo>
                          <a:pt x="175558" y="2936861"/>
                          <a:pt x="119410" y="2927667"/>
                          <a:pt x="120075" y="2916907"/>
                        </a:cubicBezTo>
                        <a:cubicBezTo>
                          <a:pt x="107281" y="2710146"/>
                          <a:pt x="126113" y="2556285"/>
                          <a:pt x="120075" y="2440762"/>
                        </a:cubicBezTo>
                        <a:cubicBezTo>
                          <a:pt x="114037" y="2325239"/>
                          <a:pt x="107549" y="2095960"/>
                          <a:pt x="120075" y="2007469"/>
                        </a:cubicBezTo>
                        <a:cubicBezTo>
                          <a:pt x="132601" y="1918978"/>
                          <a:pt x="124605" y="1593507"/>
                          <a:pt x="120075" y="1488471"/>
                        </a:cubicBezTo>
                        <a:cubicBezTo>
                          <a:pt x="115131" y="1481322"/>
                          <a:pt x="60251" y="1477153"/>
                          <a:pt x="0" y="1468459"/>
                        </a:cubicBezTo>
                        <a:cubicBezTo>
                          <a:pt x="68870" y="1469394"/>
                          <a:pt x="118531" y="1460365"/>
                          <a:pt x="120075" y="1448447"/>
                        </a:cubicBezTo>
                        <a:cubicBezTo>
                          <a:pt x="104584" y="1229878"/>
                          <a:pt x="128946" y="1197049"/>
                          <a:pt x="120075" y="972302"/>
                        </a:cubicBezTo>
                        <a:cubicBezTo>
                          <a:pt x="111204" y="747556"/>
                          <a:pt x="117625" y="650301"/>
                          <a:pt x="120075" y="524726"/>
                        </a:cubicBezTo>
                        <a:cubicBezTo>
                          <a:pt x="122525" y="399151"/>
                          <a:pt x="117818" y="210366"/>
                          <a:pt x="120075" y="20012"/>
                        </a:cubicBezTo>
                        <a:cubicBezTo>
                          <a:pt x="110502" y="9176"/>
                          <a:pt x="174993" y="-12159"/>
                          <a:pt x="240150" y="0"/>
                        </a:cubicBezTo>
                        <a:cubicBezTo>
                          <a:pt x="226277" y="221935"/>
                          <a:pt x="259528" y="326040"/>
                          <a:pt x="240150" y="499276"/>
                        </a:cubicBezTo>
                        <a:cubicBezTo>
                          <a:pt x="220772" y="672512"/>
                          <a:pt x="235980" y="872384"/>
                          <a:pt x="240150" y="1027922"/>
                        </a:cubicBezTo>
                        <a:cubicBezTo>
                          <a:pt x="244320" y="1183460"/>
                          <a:pt x="234267" y="1418880"/>
                          <a:pt x="240150" y="1556567"/>
                        </a:cubicBezTo>
                        <a:cubicBezTo>
                          <a:pt x="246033" y="1694254"/>
                          <a:pt x="221259" y="1857168"/>
                          <a:pt x="240150" y="2085212"/>
                        </a:cubicBezTo>
                        <a:cubicBezTo>
                          <a:pt x="259041" y="2313257"/>
                          <a:pt x="222499" y="2765911"/>
                          <a:pt x="240150" y="2936919"/>
                        </a:cubicBezTo>
                        <a:close/>
                      </a:path>
                      <a:path w="240150" h="2936919" fill="none" extrusionOk="0">
                        <a:moveTo>
                          <a:pt x="240150" y="2936919"/>
                        </a:moveTo>
                        <a:cubicBezTo>
                          <a:pt x="175808" y="2937613"/>
                          <a:pt x="119685" y="2925787"/>
                          <a:pt x="120075" y="2916907"/>
                        </a:cubicBezTo>
                        <a:cubicBezTo>
                          <a:pt x="111691" y="2815130"/>
                          <a:pt x="103165" y="2658038"/>
                          <a:pt x="120075" y="2469330"/>
                        </a:cubicBezTo>
                        <a:cubicBezTo>
                          <a:pt x="136985" y="2280622"/>
                          <a:pt x="98998" y="2140052"/>
                          <a:pt x="120075" y="1978901"/>
                        </a:cubicBezTo>
                        <a:cubicBezTo>
                          <a:pt x="141152" y="1817750"/>
                          <a:pt x="108301" y="1733652"/>
                          <a:pt x="120075" y="1488471"/>
                        </a:cubicBezTo>
                        <a:cubicBezTo>
                          <a:pt x="112432" y="1482682"/>
                          <a:pt x="60314" y="1461851"/>
                          <a:pt x="0" y="1468459"/>
                        </a:cubicBezTo>
                        <a:cubicBezTo>
                          <a:pt x="66095" y="1467927"/>
                          <a:pt x="121209" y="1459889"/>
                          <a:pt x="120075" y="1448447"/>
                        </a:cubicBezTo>
                        <a:cubicBezTo>
                          <a:pt x="136889" y="1270657"/>
                          <a:pt x="133207" y="1080308"/>
                          <a:pt x="120075" y="958018"/>
                        </a:cubicBezTo>
                        <a:cubicBezTo>
                          <a:pt x="106943" y="835728"/>
                          <a:pt x="102644" y="714787"/>
                          <a:pt x="120075" y="524726"/>
                        </a:cubicBezTo>
                        <a:cubicBezTo>
                          <a:pt x="137506" y="334665"/>
                          <a:pt x="104473" y="197068"/>
                          <a:pt x="120075" y="20012"/>
                        </a:cubicBezTo>
                        <a:cubicBezTo>
                          <a:pt x="125584" y="4964"/>
                          <a:pt x="175729" y="10467"/>
                          <a:pt x="24015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4154"/>
              </a:solidFill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238B594C-1F82-7C4F-94D3-D88C80C80F06}"/>
              </a:ext>
            </a:extLst>
          </p:cNvPr>
          <p:cNvSpPr txBox="1"/>
          <p:nvPr/>
        </p:nvSpPr>
        <p:spPr>
          <a:xfrm>
            <a:off x="8082523" y="4805277"/>
            <a:ext cx="923330" cy="10452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数据并行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张量并行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+mj-ea"/>
                <a:ea typeface="+mj-ea"/>
              </a:rPr>
              <a:t>流水并行</a:t>
            </a:r>
            <a:endParaRPr lang="en-US" altLang="zh-CN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D566940-0794-D446-BB63-267E924F0EA9}"/>
              </a:ext>
            </a:extLst>
          </p:cNvPr>
          <p:cNvGrpSpPr/>
          <p:nvPr/>
        </p:nvGrpSpPr>
        <p:grpSpPr>
          <a:xfrm>
            <a:off x="3039255" y="1632002"/>
            <a:ext cx="5998758" cy="1178658"/>
            <a:chOff x="3039255" y="1988840"/>
            <a:chExt cx="5998758" cy="1178658"/>
          </a:xfrm>
        </p:grpSpPr>
        <p:sp>
          <p:nvSpPr>
            <p:cNvPr id="37" name="Left Brace 3">
              <a:extLst>
                <a:ext uri="{FF2B5EF4-FFF2-40B4-BE49-F238E27FC236}">
                  <a16:creationId xmlns:a16="http://schemas.microsoft.com/office/drawing/2014/main" id="{E8C692C8-0357-9745-9C27-93E030FDF18B}"/>
                </a:ext>
              </a:extLst>
            </p:cNvPr>
            <p:cNvSpPr/>
            <p:nvPr/>
          </p:nvSpPr>
          <p:spPr>
            <a:xfrm rot="16200000">
              <a:off x="5904968" y="1048907"/>
              <a:ext cx="237600" cy="324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40812 h 3240000"/>
                        <a:gd name="connsiteX3" fmla="*/ 118800 w 237600"/>
                        <a:gd name="connsiteY3" fmla="*/ 224562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89204 h 3240000"/>
                        <a:gd name="connsiteX8" fmla="*/ 118800 w 237600"/>
                        <a:gd name="connsiteY8" fmla="*/ 546600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  <a:gd name="connsiteX11" fmla="*/ 237600 w 237600"/>
                        <a:gd name="connsiteY11" fmla="*/ 615600 h 3240000"/>
                        <a:gd name="connsiteX12" fmla="*/ 237600 w 237600"/>
                        <a:gd name="connsiteY12" fmla="*/ 1231200 h 3240000"/>
                        <a:gd name="connsiteX13" fmla="*/ 237600 w 237600"/>
                        <a:gd name="connsiteY13" fmla="*/ 1879200 h 3240000"/>
                        <a:gd name="connsiteX14" fmla="*/ 237600 w 237600"/>
                        <a:gd name="connsiteY14" fmla="*/ 2430000 h 3240000"/>
                        <a:gd name="connsiteX15" fmla="*/ 237600 w 237600"/>
                        <a:gd name="connsiteY15" fmla="*/ 3240000 h 3240000"/>
                        <a:gd name="connsiteX0" fmla="*/ 237600 w 237600"/>
                        <a:gd name="connsiteY0" fmla="*/ 3240000 h 3240000"/>
                        <a:gd name="connsiteX1" fmla="*/ 118800 w 237600"/>
                        <a:gd name="connsiteY1" fmla="*/ 3220201 h 3240000"/>
                        <a:gd name="connsiteX2" fmla="*/ 118800 w 237600"/>
                        <a:gd name="connsiteY2" fmla="*/ 2709204 h 3240000"/>
                        <a:gd name="connsiteX3" fmla="*/ 118800 w 237600"/>
                        <a:gd name="connsiteY3" fmla="*/ 2166600 h 3240000"/>
                        <a:gd name="connsiteX4" fmla="*/ 118800 w 237600"/>
                        <a:gd name="connsiteY4" fmla="*/ 1639799 h 3240000"/>
                        <a:gd name="connsiteX5" fmla="*/ 0 w 237600"/>
                        <a:gd name="connsiteY5" fmla="*/ 1620000 h 3240000"/>
                        <a:gd name="connsiteX6" fmla="*/ 118800 w 237600"/>
                        <a:gd name="connsiteY6" fmla="*/ 1600201 h 3240000"/>
                        <a:gd name="connsiteX7" fmla="*/ 118800 w 237600"/>
                        <a:gd name="connsiteY7" fmla="*/ 1057596 h 3240000"/>
                        <a:gd name="connsiteX8" fmla="*/ 118800 w 237600"/>
                        <a:gd name="connsiteY8" fmla="*/ 562404 h 3240000"/>
                        <a:gd name="connsiteX9" fmla="*/ 118800 w 237600"/>
                        <a:gd name="connsiteY9" fmla="*/ 19799 h 3240000"/>
                        <a:gd name="connsiteX10" fmla="*/ 237600 w 237600"/>
                        <a:gd name="connsiteY10" fmla="*/ 0 h 324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7600" h="3240000" stroke="0" extrusionOk="0">
                          <a:moveTo>
                            <a:pt x="237600" y="3240000"/>
                          </a:moveTo>
                          <a:cubicBezTo>
                            <a:pt x="172774" y="3239304"/>
                            <a:pt x="116930" y="3232195"/>
                            <a:pt x="118800" y="3220201"/>
                          </a:cubicBezTo>
                          <a:cubicBezTo>
                            <a:pt x="120709" y="3074302"/>
                            <a:pt x="128910" y="2952408"/>
                            <a:pt x="118800" y="2740812"/>
                          </a:cubicBezTo>
                          <a:cubicBezTo>
                            <a:pt x="108690" y="2529216"/>
                            <a:pt x="117069" y="2444477"/>
                            <a:pt x="118800" y="2245620"/>
                          </a:cubicBezTo>
                          <a:cubicBezTo>
                            <a:pt x="120531" y="2046763"/>
                            <a:pt x="123676" y="1764440"/>
                            <a:pt x="118800" y="1639799"/>
                          </a:cubicBezTo>
                          <a:cubicBezTo>
                            <a:pt x="125862" y="1638375"/>
                            <a:pt x="73251" y="1610626"/>
                            <a:pt x="0" y="1620000"/>
                          </a:cubicBezTo>
                          <a:cubicBezTo>
                            <a:pt x="67665" y="1619427"/>
                            <a:pt x="119404" y="1610637"/>
                            <a:pt x="118800" y="1600201"/>
                          </a:cubicBezTo>
                          <a:cubicBezTo>
                            <a:pt x="101938" y="1439407"/>
                            <a:pt x="104953" y="1206823"/>
                            <a:pt x="118800" y="1089204"/>
                          </a:cubicBezTo>
                          <a:cubicBezTo>
                            <a:pt x="132647" y="971585"/>
                            <a:pt x="117475" y="733710"/>
                            <a:pt x="118800" y="546600"/>
                          </a:cubicBezTo>
                          <a:cubicBezTo>
                            <a:pt x="120125" y="359490"/>
                            <a:pt x="113150" y="276982"/>
                            <a:pt x="118800" y="19799"/>
                          </a:cubicBezTo>
                          <a:cubicBezTo>
                            <a:pt x="125276" y="-1899"/>
                            <a:pt x="167112" y="-5965"/>
                            <a:pt x="237600" y="0"/>
                          </a:cubicBezTo>
                          <a:cubicBezTo>
                            <a:pt x="235305" y="191188"/>
                            <a:pt x="242230" y="478382"/>
                            <a:pt x="237600" y="615600"/>
                          </a:cubicBezTo>
                          <a:cubicBezTo>
                            <a:pt x="232970" y="752818"/>
                            <a:pt x="264469" y="947619"/>
                            <a:pt x="237600" y="1231200"/>
                          </a:cubicBezTo>
                          <a:cubicBezTo>
                            <a:pt x="210731" y="1514781"/>
                            <a:pt x="237960" y="1736413"/>
                            <a:pt x="237600" y="1879200"/>
                          </a:cubicBezTo>
                          <a:cubicBezTo>
                            <a:pt x="237240" y="2021987"/>
                            <a:pt x="227578" y="2164522"/>
                            <a:pt x="237600" y="2430000"/>
                          </a:cubicBezTo>
                          <a:cubicBezTo>
                            <a:pt x="247622" y="2695478"/>
                            <a:pt x="228939" y="2944810"/>
                            <a:pt x="237600" y="3240000"/>
                          </a:cubicBezTo>
                          <a:close/>
                        </a:path>
                        <a:path w="237600" h="3240000" fill="none" extrusionOk="0">
                          <a:moveTo>
                            <a:pt x="237600" y="3240000"/>
                          </a:moveTo>
                          <a:cubicBezTo>
                            <a:pt x="171890" y="3238878"/>
                            <a:pt x="121362" y="3230407"/>
                            <a:pt x="118800" y="3220201"/>
                          </a:cubicBezTo>
                          <a:cubicBezTo>
                            <a:pt x="129723" y="3010116"/>
                            <a:pt x="125525" y="2873978"/>
                            <a:pt x="118800" y="2709204"/>
                          </a:cubicBezTo>
                          <a:cubicBezTo>
                            <a:pt x="112075" y="2544430"/>
                            <a:pt x="103668" y="2306687"/>
                            <a:pt x="118800" y="2166600"/>
                          </a:cubicBezTo>
                          <a:cubicBezTo>
                            <a:pt x="133932" y="2026513"/>
                            <a:pt x="114056" y="1803228"/>
                            <a:pt x="118800" y="1639799"/>
                          </a:cubicBezTo>
                          <a:cubicBezTo>
                            <a:pt x="117266" y="1629100"/>
                            <a:pt x="58028" y="1621729"/>
                            <a:pt x="0" y="1620000"/>
                          </a:cubicBezTo>
                          <a:cubicBezTo>
                            <a:pt x="63723" y="1620054"/>
                            <a:pt x="119178" y="1609088"/>
                            <a:pt x="118800" y="1600201"/>
                          </a:cubicBezTo>
                          <a:cubicBezTo>
                            <a:pt x="138012" y="1339656"/>
                            <a:pt x="121136" y="1184855"/>
                            <a:pt x="118800" y="1057596"/>
                          </a:cubicBezTo>
                          <a:cubicBezTo>
                            <a:pt x="116464" y="930338"/>
                            <a:pt x="136039" y="794825"/>
                            <a:pt x="118800" y="562404"/>
                          </a:cubicBezTo>
                          <a:cubicBezTo>
                            <a:pt x="101561" y="329983"/>
                            <a:pt x="118369" y="257673"/>
                            <a:pt x="118800" y="19799"/>
                          </a:cubicBezTo>
                          <a:cubicBezTo>
                            <a:pt x="112254" y="10360"/>
                            <a:pt x="174674" y="-6279"/>
                            <a:pt x="23760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8" name="Left Brace 4">
              <a:extLst>
                <a:ext uri="{FF2B5EF4-FFF2-40B4-BE49-F238E27FC236}">
                  <a16:creationId xmlns:a16="http://schemas.microsoft.com/office/drawing/2014/main" id="{7AC6ACE7-6BC6-CC4B-86A0-44B6C0C7C4AF}"/>
                </a:ext>
              </a:extLst>
            </p:cNvPr>
            <p:cNvSpPr/>
            <p:nvPr/>
          </p:nvSpPr>
          <p:spPr>
            <a:xfrm rot="16200000">
              <a:off x="8207710" y="2127634"/>
              <a:ext cx="240149" cy="1080000"/>
            </a:xfrm>
            <a:prstGeom prst="leftBrace">
              <a:avLst/>
            </a:prstGeom>
            <a:ln>
              <a:solidFill>
                <a:srgbClr val="C00000"/>
              </a:solidFill>
              <a:headEnd type="none" w="lg" len="med"/>
              <a:tailEnd type="none" w="lg" len="med"/>
              <a:extLst>
                <a:ext uri="{C807C97D-BFC1-408E-A445-0C87EB9F89A2}">
                  <ask:lineSketchStyleProps xmlns:ask="http://schemas.microsoft.com/office/drawing/2018/sketchyshapes" sd="1136257699">
                    <a:custGeom>
                      <a:avLst/>
                      <a:gdLst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  <a:gd name="connsiteX7" fmla="*/ 240149 w 240149"/>
                        <a:gd name="connsiteY7" fmla="*/ 1080000 h 1080000"/>
                        <a:gd name="connsiteX0" fmla="*/ 240149 w 240149"/>
                        <a:gd name="connsiteY0" fmla="*/ 1080000 h 1080000"/>
                        <a:gd name="connsiteX1" fmla="*/ 120074 w 240149"/>
                        <a:gd name="connsiteY1" fmla="*/ 1059988 h 1080000"/>
                        <a:gd name="connsiteX2" fmla="*/ 120075 w 240149"/>
                        <a:gd name="connsiteY2" fmla="*/ 560012 h 1080000"/>
                        <a:gd name="connsiteX3" fmla="*/ 0 w 240149"/>
                        <a:gd name="connsiteY3" fmla="*/ 540000 h 1080000"/>
                        <a:gd name="connsiteX4" fmla="*/ 120075 w 240149"/>
                        <a:gd name="connsiteY4" fmla="*/ 519988 h 1080000"/>
                        <a:gd name="connsiteX5" fmla="*/ 120075 w 240149"/>
                        <a:gd name="connsiteY5" fmla="*/ 20012 h 1080000"/>
                        <a:gd name="connsiteX6" fmla="*/ 240150 w 240149"/>
                        <a:gd name="connsiteY6" fmla="*/ 0 h 108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40149" h="1080000" stroke="0" extrusionOk="0">
                          <a:moveTo>
                            <a:pt x="240149" y="1080000"/>
                          </a:moveTo>
                          <a:cubicBezTo>
                            <a:pt x="174511" y="1079399"/>
                            <a:pt x="119214" y="1071527"/>
                            <a:pt x="120074" y="1059988"/>
                          </a:cubicBezTo>
                          <a:cubicBezTo>
                            <a:pt x="124337" y="896938"/>
                            <a:pt x="120661" y="718674"/>
                            <a:pt x="120075" y="560012"/>
                          </a:cubicBezTo>
                          <a:cubicBezTo>
                            <a:pt x="112520" y="560140"/>
                            <a:pt x="56057" y="544997"/>
                            <a:pt x="0" y="540000"/>
                          </a:cubicBezTo>
                          <a:cubicBezTo>
                            <a:pt x="64389" y="541206"/>
                            <a:pt x="120674" y="530475"/>
                            <a:pt x="120075" y="519988"/>
                          </a:cubicBezTo>
                          <a:cubicBezTo>
                            <a:pt x="129874" y="282755"/>
                            <a:pt x="95420" y="233789"/>
                            <a:pt x="120075" y="20012"/>
                          </a:cubicBezTo>
                          <a:cubicBezTo>
                            <a:pt x="126235" y="3871"/>
                            <a:pt x="182527" y="-1502"/>
                            <a:pt x="240150" y="0"/>
                          </a:cubicBezTo>
                          <a:cubicBezTo>
                            <a:pt x="240253" y="319683"/>
                            <a:pt x="326372" y="696450"/>
                            <a:pt x="240149" y="1080000"/>
                          </a:cubicBezTo>
                          <a:close/>
                        </a:path>
                        <a:path w="240149" h="1080000" fill="none" extrusionOk="0">
                          <a:moveTo>
                            <a:pt x="240149" y="1080000"/>
                          </a:moveTo>
                          <a:cubicBezTo>
                            <a:pt x="174012" y="1080281"/>
                            <a:pt x="117520" y="1071737"/>
                            <a:pt x="120074" y="1059988"/>
                          </a:cubicBezTo>
                          <a:cubicBezTo>
                            <a:pt x="113883" y="923076"/>
                            <a:pt x="132498" y="713581"/>
                            <a:pt x="120075" y="560012"/>
                          </a:cubicBezTo>
                          <a:cubicBezTo>
                            <a:pt x="120229" y="536698"/>
                            <a:pt x="62852" y="534989"/>
                            <a:pt x="0" y="540000"/>
                          </a:cubicBezTo>
                          <a:cubicBezTo>
                            <a:pt x="66014" y="540337"/>
                            <a:pt x="118720" y="531684"/>
                            <a:pt x="120075" y="519988"/>
                          </a:cubicBezTo>
                          <a:cubicBezTo>
                            <a:pt x="138940" y="361432"/>
                            <a:pt x="96597" y="164775"/>
                            <a:pt x="120075" y="20012"/>
                          </a:cubicBezTo>
                          <a:cubicBezTo>
                            <a:pt x="130208" y="972"/>
                            <a:pt x="170834" y="4015"/>
                            <a:pt x="240150" y="0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741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F4493994-C216-EC49-947D-1E6DD9095388}"/>
                </a:ext>
              </a:extLst>
            </p:cNvPr>
            <p:cNvSpPr txBox="1"/>
            <p:nvPr/>
          </p:nvSpPr>
          <p:spPr>
            <a:xfrm>
              <a:off x="4990212" y="2890499"/>
              <a:ext cx="207749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模型相关，相对固定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A007587-6EF2-604A-A9E8-B937D62AC0E4}"/>
                </a:ext>
              </a:extLst>
            </p:cNvPr>
            <p:cNvSpPr txBox="1"/>
            <p:nvPr/>
          </p:nvSpPr>
          <p:spPr>
            <a:xfrm>
              <a:off x="7841982" y="2890499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dirty="0">
                  <a:solidFill>
                    <a:srgbClr val="374154"/>
                  </a:solidFill>
                  <a:latin typeface="Gill Sans MT" panose="020B0502020104020203" pitchFamily="34" charset="0"/>
                  <a:ea typeface="Microsoft YaHei" panose="020B0503020204020204" pitchFamily="34" charset="-122"/>
                </a:rPr>
                <a:t>可变因素</a:t>
              </a:r>
              <a:endParaRPr lang="en-US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0E1C264-DAF5-024B-BD6D-9EA5B493ED12}"/>
                </a:ext>
              </a:extLst>
            </p:cNvPr>
            <p:cNvSpPr/>
            <p:nvPr/>
          </p:nvSpPr>
          <p:spPr>
            <a:xfrm>
              <a:off x="3039255" y="1988840"/>
              <a:ext cx="5998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indent="0">
                <a:buNone/>
              </a:pP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训练时间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=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训练数据规模 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x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单步计算量</a:t>
              </a:r>
              <a:r>
                <a:rPr lang="en-US" altLang="zh-CN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 / </a:t>
              </a:r>
              <a:r>
                <a:rPr lang="zh-CN" altLang="en-US" sz="2000" dirty="0">
                  <a:solidFill>
                    <a:srgbClr val="374154"/>
                  </a:solidFill>
                  <a:latin typeface="Gill Sans MT" panose="020B0502020104020203" pitchFamily="34" charset="0"/>
                  <a:ea typeface="+mj-ea"/>
                </a:rPr>
                <a:t>计算速率</a:t>
              </a:r>
              <a:endParaRPr lang="en-US" altLang="zh-CN" sz="2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</a:endParaRPr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2AFBECE8-D2F4-C146-96F6-7341FF0689CB}"/>
              </a:ext>
            </a:extLst>
          </p:cNvPr>
          <p:cNvSpPr/>
          <p:nvPr/>
        </p:nvSpPr>
        <p:spPr bwMode="auto">
          <a:xfrm>
            <a:off x="6069417" y="1523428"/>
            <a:ext cx="2968596" cy="55578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364C8B2-0DE7-6F48-8A3F-35EDE59C4E9D}"/>
              </a:ext>
            </a:extLst>
          </p:cNvPr>
          <p:cNvSpPr txBox="1">
            <a:spLocks/>
          </p:cNvSpPr>
          <p:nvPr/>
        </p:nvSpPr>
        <p:spPr>
          <a:xfrm>
            <a:off x="623635" y="3130048"/>
            <a:ext cx="10963473" cy="47579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Gill Sans MT" panose="020B0502020104020203" pitchFamily="34" charset="0"/>
              </a:rPr>
              <a:t>加快计算速率（</a:t>
            </a:r>
            <a:r>
              <a:rPr lang="en-US" altLang="zh-CN" sz="2400" b="1" dirty="0"/>
              <a:t>Computation rate</a:t>
            </a:r>
            <a:r>
              <a:rPr lang="zh-CN" altLang="en-US" sz="2400" b="1" dirty="0">
                <a:latin typeface="Gill Sans MT" panose="020B0502020104020203" pitchFamily="34" charset="0"/>
              </a:rPr>
              <a:t>）：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B75488E-54D7-B14B-95BE-452254A16B74}"/>
              </a:ext>
            </a:extLst>
          </p:cNvPr>
          <p:cNvSpPr/>
          <p:nvPr/>
        </p:nvSpPr>
        <p:spPr bwMode="auto">
          <a:xfrm>
            <a:off x="5335051" y="3846073"/>
            <a:ext cx="1946695" cy="2164436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325308363">
                  <a:custGeom>
                    <a:avLst/>
                    <a:gdLst>
                      <a:gd name="connsiteX0" fmla="*/ 0 w 4824536"/>
                      <a:gd name="connsiteY0" fmla="*/ 0 h 1200329"/>
                      <a:gd name="connsiteX1" fmla="*/ 737465 w 4824536"/>
                      <a:gd name="connsiteY1" fmla="*/ 0 h 1200329"/>
                      <a:gd name="connsiteX2" fmla="*/ 1523175 w 4824536"/>
                      <a:gd name="connsiteY2" fmla="*/ 0 h 1200329"/>
                      <a:gd name="connsiteX3" fmla="*/ 2164149 w 4824536"/>
                      <a:gd name="connsiteY3" fmla="*/ 0 h 1200329"/>
                      <a:gd name="connsiteX4" fmla="*/ 2805123 w 4824536"/>
                      <a:gd name="connsiteY4" fmla="*/ 0 h 1200329"/>
                      <a:gd name="connsiteX5" fmla="*/ 3542588 w 4824536"/>
                      <a:gd name="connsiteY5" fmla="*/ 0 h 1200329"/>
                      <a:gd name="connsiteX6" fmla="*/ 4824536 w 4824536"/>
                      <a:gd name="connsiteY6" fmla="*/ 0 h 1200329"/>
                      <a:gd name="connsiteX7" fmla="*/ 4824536 w 4824536"/>
                      <a:gd name="connsiteY7" fmla="*/ 564155 h 1200329"/>
                      <a:gd name="connsiteX8" fmla="*/ 4824536 w 4824536"/>
                      <a:gd name="connsiteY8" fmla="*/ 1200329 h 1200329"/>
                      <a:gd name="connsiteX9" fmla="*/ 4183562 w 4824536"/>
                      <a:gd name="connsiteY9" fmla="*/ 1200329 h 1200329"/>
                      <a:gd name="connsiteX10" fmla="*/ 3590833 w 4824536"/>
                      <a:gd name="connsiteY10" fmla="*/ 1200329 h 1200329"/>
                      <a:gd name="connsiteX11" fmla="*/ 2901614 w 4824536"/>
                      <a:gd name="connsiteY11" fmla="*/ 1200329 h 1200329"/>
                      <a:gd name="connsiteX12" fmla="*/ 2260640 w 4824536"/>
                      <a:gd name="connsiteY12" fmla="*/ 1200329 h 1200329"/>
                      <a:gd name="connsiteX13" fmla="*/ 1667911 w 4824536"/>
                      <a:gd name="connsiteY13" fmla="*/ 1200329 h 1200329"/>
                      <a:gd name="connsiteX14" fmla="*/ 1123428 w 4824536"/>
                      <a:gd name="connsiteY14" fmla="*/ 1200329 h 1200329"/>
                      <a:gd name="connsiteX15" fmla="*/ 0 w 4824536"/>
                      <a:gd name="connsiteY15" fmla="*/ 1200329 h 1200329"/>
                      <a:gd name="connsiteX16" fmla="*/ 0 w 4824536"/>
                      <a:gd name="connsiteY16" fmla="*/ 576158 h 1200329"/>
                      <a:gd name="connsiteX17" fmla="*/ 0 w 4824536"/>
                      <a:gd name="connsiteY17" fmla="*/ 0 h 1200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824536" h="1200329" extrusionOk="0">
                        <a:moveTo>
                          <a:pt x="0" y="0"/>
                        </a:moveTo>
                        <a:cubicBezTo>
                          <a:pt x="366627" y="452"/>
                          <a:pt x="490052" y="21015"/>
                          <a:pt x="737465" y="0"/>
                        </a:cubicBezTo>
                        <a:cubicBezTo>
                          <a:pt x="984878" y="-21015"/>
                          <a:pt x="1181776" y="31483"/>
                          <a:pt x="1523175" y="0"/>
                        </a:cubicBezTo>
                        <a:cubicBezTo>
                          <a:pt x="1864574" y="-31483"/>
                          <a:pt x="1847011" y="-24505"/>
                          <a:pt x="2164149" y="0"/>
                        </a:cubicBezTo>
                        <a:cubicBezTo>
                          <a:pt x="2481287" y="24505"/>
                          <a:pt x="2490076" y="-2048"/>
                          <a:pt x="2805123" y="0"/>
                        </a:cubicBezTo>
                        <a:cubicBezTo>
                          <a:pt x="3120170" y="2048"/>
                          <a:pt x="3322126" y="-27667"/>
                          <a:pt x="3542588" y="0"/>
                        </a:cubicBezTo>
                        <a:cubicBezTo>
                          <a:pt x="3763051" y="27667"/>
                          <a:pt x="4406336" y="37177"/>
                          <a:pt x="4824536" y="0"/>
                        </a:cubicBezTo>
                        <a:cubicBezTo>
                          <a:pt x="4800316" y="267208"/>
                          <a:pt x="4831979" y="426453"/>
                          <a:pt x="4824536" y="564155"/>
                        </a:cubicBezTo>
                        <a:cubicBezTo>
                          <a:pt x="4817093" y="701858"/>
                          <a:pt x="4851987" y="921705"/>
                          <a:pt x="4824536" y="1200329"/>
                        </a:cubicBezTo>
                        <a:cubicBezTo>
                          <a:pt x="4557190" y="1198825"/>
                          <a:pt x="4473513" y="1201814"/>
                          <a:pt x="4183562" y="1200329"/>
                        </a:cubicBezTo>
                        <a:cubicBezTo>
                          <a:pt x="3893611" y="1198844"/>
                          <a:pt x="3858190" y="1184216"/>
                          <a:pt x="3590833" y="1200329"/>
                        </a:cubicBezTo>
                        <a:cubicBezTo>
                          <a:pt x="3323476" y="1216442"/>
                          <a:pt x="3132273" y="1202813"/>
                          <a:pt x="2901614" y="1200329"/>
                        </a:cubicBezTo>
                        <a:cubicBezTo>
                          <a:pt x="2670955" y="1197845"/>
                          <a:pt x="2446157" y="1198278"/>
                          <a:pt x="2260640" y="1200329"/>
                        </a:cubicBezTo>
                        <a:cubicBezTo>
                          <a:pt x="2075123" y="1202380"/>
                          <a:pt x="1859026" y="1210286"/>
                          <a:pt x="1667911" y="1200329"/>
                        </a:cubicBezTo>
                        <a:cubicBezTo>
                          <a:pt x="1476796" y="1190372"/>
                          <a:pt x="1346615" y="1215474"/>
                          <a:pt x="1123428" y="1200329"/>
                        </a:cubicBezTo>
                        <a:cubicBezTo>
                          <a:pt x="900241" y="1185184"/>
                          <a:pt x="324601" y="1170269"/>
                          <a:pt x="0" y="1200329"/>
                        </a:cubicBezTo>
                        <a:cubicBezTo>
                          <a:pt x="-23195" y="892253"/>
                          <a:pt x="-22858" y="835522"/>
                          <a:pt x="0" y="576158"/>
                        </a:cubicBezTo>
                        <a:cubicBezTo>
                          <a:pt x="22858" y="316794"/>
                          <a:pt x="-16109" y="2336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281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6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92A5B7-42D6-E24E-BDAC-1B819E96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2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分布式架构：参数服务器 </a:t>
            </a:r>
            <a:r>
              <a:rPr lang="en-US" altLang="zh-CN" dirty="0"/>
              <a:t>+</a:t>
            </a:r>
            <a:r>
              <a:rPr lang="zh-CN" altLang="en-US" dirty="0"/>
              <a:t> 大模型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）计算损失和梯度（</a:t>
            </a:r>
            <a:r>
              <a:rPr lang="en-US" altLang="zh-CN" sz="1800" dirty="0"/>
              <a:t>2</a:t>
            </a:r>
            <a:r>
              <a:rPr lang="zh-CN" altLang="en-US" sz="1800" dirty="0"/>
              <a:t>）梯度聚合（</a:t>
            </a:r>
            <a:r>
              <a:rPr lang="en-US" altLang="zh-CN" sz="1800" dirty="0"/>
              <a:t>3</a:t>
            </a:r>
            <a:r>
              <a:rPr lang="zh-CN" altLang="en-US" sz="1800" dirty="0"/>
              <a:t>）参数更新并参数重新广播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B28B0-DAB4-5C4D-8452-2219FD49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9" y="2276872"/>
            <a:ext cx="11000973" cy="35872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5ECA1E2-0773-7444-8C1F-2DDB9E2E3816}"/>
              </a:ext>
            </a:extLst>
          </p:cNvPr>
          <p:cNvSpPr/>
          <p:nvPr/>
        </p:nvSpPr>
        <p:spPr>
          <a:xfrm>
            <a:off x="4172607" y="2911366"/>
            <a:ext cx="4887310" cy="1061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换为大模型训练时候的互联互通的图</a:t>
            </a:r>
          </a:p>
        </p:txBody>
      </p:sp>
    </p:spTree>
    <p:extLst>
      <p:ext uri="{BB962C8B-B14F-4D97-AF65-F5344CB8AC3E}">
        <p14:creationId xmlns:p14="http://schemas.microsoft.com/office/powerpoint/2010/main" val="381668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3129357-6892-4846-8C94-A7DB8C4A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系统全栈架构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1484F1-6273-0547-877D-DD239E67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09" y="1214809"/>
            <a:ext cx="6388140" cy="50847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C8800C-96A5-9E4D-A4D3-D5EF622DC394}"/>
              </a:ext>
            </a:extLst>
          </p:cNvPr>
          <p:cNvSpPr/>
          <p:nvPr/>
        </p:nvSpPr>
        <p:spPr>
          <a:xfrm>
            <a:off x="623635" y="4672361"/>
            <a:ext cx="6857740" cy="169443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857740"/>
                      <a:gd name="connsiteY0" fmla="*/ 0 h 1694430"/>
                      <a:gd name="connsiteX1" fmla="*/ 548619 w 6857740"/>
                      <a:gd name="connsiteY1" fmla="*/ 0 h 1694430"/>
                      <a:gd name="connsiteX2" fmla="*/ 1097238 w 6857740"/>
                      <a:gd name="connsiteY2" fmla="*/ 0 h 1694430"/>
                      <a:gd name="connsiteX3" fmla="*/ 1920167 w 6857740"/>
                      <a:gd name="connsiteY3" fmla="*/ 0 h 1694430"/>
                      <a:gd name="connsiteX4" fmla="*/ 2537364 w 6857740"/>
                      <a:gd name="connsiteY4" fmla="*/ 0 h 1694430"/>
                      <a:gd name="connsiteX5" fmla="*/ 3017406 w 6857740"/>
                      <a:gd name="connsiteY5" fmla="*/ 0 h 1694430"/>
                      <a:gd name="connsiteX6" fmla="*/ 3634602 w 6857740"/>
                      <a:gd name="connsiteY6" fmla="*/ 0 h 1694430"/>
                      <a:gd name="connsiteX7" fmla="*/ 4388954 w 6857740"/>
                      <a:gd name="connsiteY7" fmla="*/ 0 h 1694430"/>
                      <a:gd name="connsiteX8" fmla="*/ 5074728 w 6857740"/>
                      <a:gd name="connsiteY8" fmla="*/ 0 h 1694430"/>
                      <a:gd name="connsiteX9" fmla="*/ 5897656 w 6857740"/>
                      <a:gd name="connsiteY9" fmla="*/ 0 h 1694430"/>
                      <a:gd name="connsiteX10" fmla="*/ 6857740 w 6857740"/>
                      <a:gd name="connsiteY10" fmla="*/ 0 h 1694430"/>
                      <a:gd name="connsiteX11" fmla="*/ 6857740 w 6857740"/>
                      <a:gd name="connsiteY11" fmla="*/ 598699 h 1694430"/>
                      <a:gd name="connsiteX12" fmla="*/ 6857740 w 6857740"/>
                      <a:gd name="connsiteY12" fmla="*/ 1163509 h 1694430"/>
                      <a:gd name="connsiteX13" fmla="*/ 6857740 w 6857740"/>
                      <a:gd name="connsiteY13" fmla="*/ 1694430 h 1694430"/>
                      <a:gd name="connsiteX14" fmla="*/ 6171966 w 6857740"/>
                      <a:gd name="connsiteY14" fmla="*/ 1694430 h 1694430"/>
                      <a:gd name="connsiteX15" fmla="*/ 5349037 w 6857740"/>
                      <a:gd name="connsiteY15" fmla="*/ 1694430 h 1694430"/>
                      <a:gd name="connsiteX16" fmla="*/ 4594686 w 6857740"/>
                      <a:gd name="connsiteY16" fmla="*/ 1694430 h 1694430"/>
                      <a:gd name="connsiteX17" fmla="*/ 3977489 w 6857740"/>
                      <a:gd name="connsiteY17" fmla="*/ 1694430 h 1694430"/>
                      <a:gd name="connsiteX18" fmla="*/ 3497447 w 6857740"/>
                      <a:gd name="connsiteY18" fmla="*/ 1694430 h 1694430"/>
                      <a:gd name="connsiteX19" fmla="*/ 2880251 w 6857740"/>
                      <a:gd name="connsiteY19" fmla="*/ 1694430 h 1694430"/>
                      <a:gd name="connsiteX20" fmla="*/ 2331632 w 6857740"/>
                      <a:gd name="connsiteY20" fmla="*/ 1694430 h 1694430"/>
                      <a:gd name="connsiteX21" fmla="*/ 1508703 w 6857740"/>
                      <a:gd name="connsiteY21" fmla="*/ 1694430 h 1694430"/>
                      <a:gd name="connsiteX22" fmla="*/ 1028661 w 6857740"/>
                      <a:gd name="connsiteY22" fmla="*/ 1694430 h 1694430"/>
                      <a:gd name="connsiteX23" fmla="*/ 0 w 6857740"/>
                      <a:gd name="connsiteY23" fmla="*/ 1694430 h 1694430"/>
                      <a:gd name="connsiteX24" fmla="*/ 0 w 6857740"/>
                      <a:gd name="connsiteY24" fmla="*/ 1180453 h 1694430"/>
                      <a:gd name="connsiteX25" fmla="*/ 0 w 6857740"/>
                      <a:gd name="connsiteY25" fmla="*/ 666476 h 1694430"/>
                      <a:gd name="connsiteX26" fmla="*/ 0 w 6857740"/>
                      <a:gd name="connsiteY26" fmla="*/ 0 h 169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857740" h="1694430" extrusionOk="0">
                        <a:moveTo>
                          <a:pt x="0" y="0"/>
                        </a:moveTo>
                        <a:cubicBezTo>
                          <a:pt x="154654" y="5890"/>
                          <a:pt x="434170" y="-20759"/>
                          <a:pt x="548619" y="0"/>
                        </a:cubicBezTo>
                        <a:cubicBezTo>
                          <a:pt x="663068" y="20759"/>
                          <a:pt x="970691" y="7220"/>
                          <a:pt x="1097238" y="0"/>
                        </a:cubicBezTo>
                        <a:cubicBezTo>
                          <a:pt x="1223785" y="-7220"/>
                          <a:pt x="1645138" y="-33024"/>
                          <a:pt x="1920167" y="0"/>
                        </a:cubicBezTo>
                        <a:cubicBezTo>
                          <a:pt x="2195196" y="33024"/>
                          <a:pt x="2413031" y="19681"/>
                          <a:pt x="2537364" y="0"/>
                        </a:cubicBezTo>
                        <a:cubicBezTo>
                          <a:pt x="2661697" y="-19681"/>
                          <a:pt x="2889663" y="10355"/>
                          <a:pt x="3017406" y="0"/>
                        </a:cubicBezTo>
                        <a:cubicBezTo>
                          <a:pt x="3145149" y="-10355"/>
                          <a:pt x="3385199" y="-5738"/>
                          <a:pt x="3634602" y="0"/>
                        </a:cubicBezTo>
                        <a:cubicBezTo>
                          <a:pt x="3884005" y="5738"/>
                          <a:pt x="4175538" y="23157"/>
                          <a:pt x="4388954" y="0"/>
                        </a:cubicBezTo>
                        <a:cubicBezTo>
                          <a:pt x="4602370" y="-23157"/>
                          <a:pt x="4886384" y="16800"/>
                          <a:pt x="5074728" y="0"/>
                        </a:cubicBezTo>
                        <a:cubicBezTo>
                          <a:pt x="5263072" y="-16800"/>
                          <a:pt x="5550607" y="-34399"/>
                          <a:pt x="5897656" y="0"/>
                        </a:cubicBezTo>
                        <a:cubicBezTo>
                          <a:pt x="6244705" y="34399"/>
                          <a:pt x="6544782" y="-34852"/>
                          <a:pt x="6857740" y="0"/>
                        </a:cubicBezTo>
                        <a:cubicBezTo>
                          <a:pt x="6882644" y="240130"/>
                          <a:pt x="6879281" y="305358"/>
                          <a:pt x="6857740" y="598699"/>
                        </a:cubicBezTo>
                        <a:cubicBezTo>
                          <a:pt x="6836199" y="892040"/>
                          <a:pt x="6885021" y="907658"/>
                          <a:pt x="6857740" y="1163509"/>
                        </a:cubicBezTo>
                        <a:cubicBezTo>
                          <a:pt x="6830460" y="1419360"/>
                          <a:pt x="6851953" y="1561860"/>
                          <a:pt x="6857740" y="1694430"/>
                        </a:cubicBezTo>
                        <a:cubicBezTo>
                          <a:pt x="6557557" y="1707587"/>
                          <a:pt x="6316022" y="1682492"/>
                          <a:pt x="6171966" y="1694430"/>
                        </a:cubicBezTo>
                        <a:cubicBezTo>
                          <a:pt x="6027910" y="1706368"/>
                          <a:pt x="5748247" y="1679110"/>
                          <a:pt x="5349037" y="1694430"/>
                        </a:cubicBezTo>
                        <a:cubicBezTo>
                          <a:pt x="4949827" y="1709750"/>
                          <a:pt x="4958033" y="1714073"/>
                          <a:pt x="4594686" y="1694430"/>
                        </a:cubicBezTo>
                        <a:cubicBezTo>
                          <a:pt x="4231339" y="1674787"/>
                          <a:pt x="4209617" y="1682154"/>
                          <a:pt x="3977489" y="1694430"/>
                        </a:cubicBezTo>
                        <a:cubicBezTo>
                          <a:pt x="3745361" y="1706706"/>
                          <a:pt x="3706298" y="1692379"/>
                          <a:pt x="3497447" y="1694430"/>
                        </a:cubicBezTo>
                        <a:cubicBezTo>
                          <a:pt x="3288596" y="1696481"/>
                          <a:pt x="3116593" y="1704821"/>
                          <a:pt x="2880251" y="1694430"/>
                        </a:cubicBezTo>
                        <a:cubicBezTo>
                          <a:pt x="2643909" y="1684039"/>
                          <a:pt x="2474306" y="1694777"/>
                          <a:pt x="2331632" y="1694430"/>
                        </a:cubicBezTo>
                        <a:cubicBezTo>
                          <a:pt x="2188958" y="1694083"/>
                          <a:pt x="1781189" y="1672806"/>
                          <a:pt x="1508703" y="1694430"/>
                        </a:cubicBezTo>
                        <a:cubicBezTo>
                          <a:pt x="1236217" y="1716054"/>
                          <a:pt x="1156576" y="1670475"/>
                          <a:pt x="1028661" y="1694430"/>
                        </a:cubicBezTo>
                        <a:cubicBezTo>
                          <a:pt x="900746" y="1718385"/>
                          <a:pt x="247148" y="1745094"/>
                          <a:pt x="0" y="1694430"/>
                        </a:cubicBezTo>
                        <a:cubicBezTo>
                          <a:pt x="15248" y="1548992"/>
                          <a:pt x="23060" y="1347493"/>
                          <a:pt x="0" y="1180453"/>
                        </a:cubicBezTo>
                        <a:cubicBezTo>
                          <a:pt x="-23060" y="1013413"/>
                          <a:pt x="-23179" y="919052"/>
                          <a:pt x="0" y="666476"/>
                        </a:cubicBezTo>
                        <a:cubicBezTo>
                          <a:pt x="23179" y="413900"/>
                          <a:pt x="1340" y="1362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16A3EA-5921-7643-AD61-91E37087511B}"/>
              </a:ext>
            </a:extLst>
          </p:cNvPr>
          <p:cNvSpPr/>
          <p:nvPr/>
        </p:nvSpPr>
        <p:spPr>
          <a:xfrm>
            <a:off x="7705649" y="5038963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硬件体系结构不仅需要算力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还包括网络、存储组成的超计节点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C7AB18-F8CA-6248-BDA1-019CB06C1631}"/>
              </a:ext>
            </a:extLst>
          </p:cNvPr>
          <p:cNvSpPr/>
          <p:nvPr/>
        </p:nvSpPr>
        <p:spPr>
          <a:xfrm>
            <a:off x="7705649" y="2948387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通过软硬件协同优化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基于硬件的编译、框架、使能层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700D5E-4C87-BC47-BE35-F530CDD564F1}"/>
              </a:ext>
            </a:extLst>
          </p:cNvPr>
          <p:cNvSpPr/>
          <p:nvPr/>
        </p:nvSpPr>
        <p:spPr>
          <a:xfrm>
            <a:off x="7705649" y="1214809"/>
            <a:ext cx="4121162" cy="96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提供大模型算法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提升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  <a:ea typeface="+mj-ea"/>
              </a:rPr>
              <a:t> 集群整体利用率</a:t>
            </a:r>
          </a:p>
        </p:txBody>
      </p:sp>
    </p:spTree>
    <p:extLst>
      <p:ext uri="{BB962C8B-B14F-4D97-AF65-F5344CB8AC3E}">
        <p14:creationId xmlns:p14="http://schemas.microsoft.com/office/powerpoint/2010/main" val="38467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分布式训练：同步并行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1116C6-42C6-3E45-8DBC-70E929810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0731" y="3274739"/>
            <a:ext cx="8115300" cy="26162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必须等全部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节点完成了本次通信之后才能继续下一轮计算：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本地计算和通信同步严格顺序化，能够容易地保证并行的执行逻辑于串行相同；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本地计算更早的工作节点需要等待其它工作节点处理，造成了计算硬件的浪费。</a:t>
            </a:r>
          </a:p>
        </p:txBody>
      </p:sp>
    </p:spTree>
    <p:extLst>
      <p:ext uri="{BB962C8B-B14F-4D97-AF65-F5344CB8AC3E}">
        <p14:creationId xmlns:p14="http://schemas.microsoft.com/office/powerpoint/2010/main" val="135884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分布式训练：同步并行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136989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Gill Sans MT" panose="020B0502020104020203" pitchFamily="34" charset="0"/>
              </a:rPr>
              <a:t>当前 </a:t>
            </a:r>
            <a:r>
              <a:rPr lang="en-US" altLang="zh-CN" dirty="0">
                <a:latin typeface="Gill Sans MT" panose="020B0502020104020203" pitchFamily="34" charset="0"/>
              </a:rPr>
              <a:t>batch</a:t>
            </a:r>
            <a:r>
              <a:rPr lang="zh-CN" altLang="en-US" dirty="0">
                <a:latin typeface="Gill Sans MT" panose="020B0502020104020203" pitchFamily="34" charset="0"/>
              </a:rPr>
              <a:t> 数据迭代完后与其他 </a:t>
            </a:r>
            <a:r>
              <a:rPr lang="en-US" altLang="zh-CN" dirty="0">
                <a:latin typeface="Gill Sans MT" panose="020B0502020104020203" pitchFamily="34" charset="0"/>
              </a:rPr>
              <a:t>NPU</a:t>
            </a:r>
            <a:r>
              <a:rPr lang="zh-CN" altLang="en-US" dirty="0">
                <a:latin typeface="Gill Sans MT" panose="020B0502020104020203" pitchFamily="34" charset="0"/>
              </a:rPr>
              <a:t> 服务器进行通信传输网络模型参数：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优点：</a:t>
            </a:r>
            <a:r>
              <a:rPr lang="zh-CN" altLang="en-US" dirty="0">
                <a:latin typeface="Gill Sans MT" panose="020B0502020104020203" pitchFamily="34" charset="0"/>
              </a:rPr>
              <a:t>执行效率高，中间除了单机通信时间以外没有任何通信和执行之间的阻塞等待；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zh-CN" altLang="en-US" b="1" dirty="0">
                <a:latin typeface="Gill Sans MT" panose="020B0502020104020203" pitchFamily="34" charset="0"/>
              </a:rPr>
              <a:t>缺点：</a:t>
            </a:r>
            <a:r>
              <a:rPr lang="zh-CN" altLang="en-US" dirty="0">
                <a:latin typeface="Gill Sans MT" panose="020B0502020104020203" pitchFamily="34" charset="0"/>
              </a:rPr>
              <a:t>网络模型训练不收敛，训练时间长，模型参数反复使用导致无法工业化；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46C8CC-3708-624E-B0B0-040B6876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650" y="3342406"/>
            <a:ext cx="8115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C07C5-A3F1-2449-B0AF-A99DB03F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分布式训练：半同步并行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4B42B4C-2B9B-3742-8816-64FFA4FEBC52}"/>
              </a:ext>
            </a:extLst>
          </p:cNvPr>
          <p:cNvSpPr txBox="1">
            <a:spLocks/>
          </p:cNvSpPr>
          <p:nvPr/>
        </p:nvSpPr>
        <p:spPr>
          <a:xfrm>
            <a:off x="623635" y="1412776"/>
            <a:ext cx="10963473" cy="936104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9898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4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69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547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401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254" indent="-22842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54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Dynamic</a:t>
            </a:r>
            <a:r>
              <a:rPr lang="zh-CN" altLang="en-US" sz="1800" dirty="0"/>
              <a:t> </a:t>
            </a:r>
            <a:r>
              <a:rPr lang="en-US" altLang="zh-CN" sz="1800" dirty="0"/>
              <a:t>Scale</a:t>
            </a:r>
            <a:r>
              <a:rPr lang="zh-CN" altLang="en-US" sz="1800" dirty="0"/>
              <a:t>：通过动态限制进度推进范围，有限定的宽松同步通信协调并行；</a:t>
            </a:r>
            <a:endParaRPr lang="en-US" altLang="zh-CN" sz="1800" dirty="0"/>
          </a:p>
          <a:p>
            <a:r>
              <a:rPr lang="zh-CN" altLang="en-US" sz="1800" dirty="0"/>
              <a:t>跟踪各节点进度并维护最慢节点，保证计算最快和最慢节点差距在一个预定的范围内。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32254-A24E-AA43-81FF-F38948328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7575" y="2614052"/>
            <a:ext cx="72216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2B47-C5EE-2545-9501-4E3CB1AC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环同步（</a:t>
            </a:r>
            <a:r>
              <a:rPr lang="en-US" altLang="zh-CN" dirty="0"/>
              <a:t>Ring Synchronization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FF2D9-85F1-4641-8D89-D19A210BE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聚合的</a:t>
            </a:r>
            <a:r>
              <a:rPr lang="en-US" altLang="zh-CN" dirty="0"/>
              <a:t>NVLink</a:t>
            </a:r>
            <a:r>
              <a:rPr lang="zh-CN" altLang="en-US" dirty="0"/>
              <a:t>带宽明显高于</a:t>
            </a:r>
            <a:r>
              <a:rPr lang="en-US" altLang="zh-CN" dirty="0"/>
              <a:t>PCIe</a:t>
            </a:r>
            <a:r>
              <a:rPr lang="zh-CN" altLang="en-US" dirty="0"/>
              <a:t>带宽，问题是如何有效地使用环</a:t>
            </a:r>
            <a:endParaRPr kumimoji="1" lang="zh-CN" altLang="en-US" sz="1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34D8F4-6A10-AC4C-9D3B-9AE24E4AF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29" y="2204864"/>
            <a:ext cx="5082108" cy="37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75445-1224-0040-A523-73FEA652FF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r>
              <a:rPr lang="en-US" altLang="zh-CN" dirty="0"/>
              <a:t>&amp;</a:t>
            </a:r>
            <a:r>
              <a:rPr lang="zh-CN" altLang="en-US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893708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了解从小模型到大模型，大模型带来的优点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了解了大模型训练需要</a:t>
            </a:r>
            <a:r>
              <a:rPr lang="en-US" altLang="zh-CN" dirty="0"/>
              <a:t>AI</a:t>
            </a:r>
            <a:r>
              <a:rPr lang="zh-CN" altLang="en-US" dirty="0"/>
              <a:t>集群，去降低模型训练时间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了解通过集群架构、通信、存储来提升</a:t>
            </a:r>
            <a:r>
              <a:rPr lang="en-US" altLang="zh-CN" dirty="0"/>
              <a:t>AI</a:t>
            </a:r>
            <a:r>
              <a:rPr lang="zh-CN" altLang="en-US" dirty="0"/>
              <a:t>集群加速比和利用率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84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421556" y="1706067"/>
            <a:ext cx="19220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算力准备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CADC98-7C29-C94C-8678-939463496B64}"/>
              </a:ext>
            </a:extLst>
          </p:cNvPr>
          <p:cNvSpPr/>
          <p:nvPr/>
        </p:nvSpPr>
        <p:spPr>
          <a:xfrm>
            <a:off x="2746492" y="1706067"/>
            <a:ext cx="238584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数据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模型算法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5535239" y="1706067"/>
            <a:ext cx="3380538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模型训练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微调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9318672" y="1706067"/>
            <a:ext cx="2385850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latin typeface="+mn-ea"/>
              </a:rPr>
              <a:t>模型验证 </a:t>
            </a:r>
            <a:r>
              <a:rPr kumimoji="1" lang="en-US" altLang="zh-CN" sz="1400" b="1" dirty="0">
                <a:latin typeface="+mn-ea"/>
              </a:rPr>
              <a:t>&amp;</a:t>
            </a:r>
            <a:r>
              <a:rPr kumimoji="1" lang="zh-CN" altLang="en-US" sz="1400" b="1" dirty="0">
                <a:latin typeface="+mn-ea"/>
              </a:rPr>
              <a:t> 推理部署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D72351-B007-3F4C-9777-E51502F7A45A}"/>
              </a:ext>
            </a:extLst>
          </p:cNvPr>
          <p:cNvSpPr/>
          <p:nvPr/>
        </p:nvSpPr>
        <p:spPr>
          <a:xfrm>
            <a:off x="2760020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数据处理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55BC35-A04E-194C-AD47-C2C9B741E56F}"/>
              </a:ext>
            </a:extLst>
          </p:cNvPr>
          <p:cNvSpPr/>
          <p:nvPr/>
        </p:nvSpPr>
        <p:spPr>
          <a:xfrm>
            <a:off x="2760018" y="3269196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3.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427873" y="2203163"/>
            <a:ext cx="1922038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427873" y="2632587"/>
            <a:ext cx="1922038" cy="1592825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548318" y="2798606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548318" y="3272409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548318" y="3746213"/>
            <a:ext cx="168114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AI</a:t>
            </a:r>
            <a:r>
              <a:rPr kumimoji="1" lang="zh-CN" altLang="en-US" sz="1000" dirty="0">
                <a:solidFill>
                  <a:srgbClr val="1D1D1A"/>
                </a:solidFill>
              </a:rPr>
              <a:t> 集群上线与运维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74C207A-9B1C-9D47-8A50-CD18C53E7881}"/>
              </a:ext>
            </a:extLst>
          </p:cNvPr>
          <p:cNvSpPr/>
          <p:nvPr/>
        </p:nvSpPr>
        <p:spPr>
          <a:xfrm>
            <a:off x="2760019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18D350F-4981-764E-A3C8-4596DDF5E21A}"/>
              </a:ext>
            </a:extLst>
          </p:cNvPr>
          <p:cNvSpPr/>
          <p:nvPr/>
        </p:nvSpPr>
        <p:spPr>
          <a:xfrm>
            <a:off x="2760019" y="3698146"/>
            <a:ext cx="2385848" cy="540884"/>
          </a:xfrm>
          <a:prstGeom prst="roundRect">
            <a:avLst>
              <a:gd name="adj" fmla="val 16850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A599A53-BC58-0A4B-BCA2-EDBBB8E226E1}"/>
              </a:ext>
            </a:extLst>
          </p:cNvPr>
          <p:cNvSpPr/>
          <p:nvPr/>
        </p:nvSpPr>
        <p:spPr>
          <a:xfrm>
            <a:off x="2862160" y="2733599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开源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4EEB47F0-794A-5143-8807-A748492596D8}"/>
              </a:ext>
            </a:extLst>
          </p:cNvPr>
          <p:cNvSpPr/>
          <p:nvPr/>
        </p:nvSpPr>
        <p:spPr>
          <a:xfrm>
            <a:off x="3573246" y="2733599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预处理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C9906E98-C1E9-294A-93E7-60AA6FCCF494}"/>
              </a:ext>
            </a:extLst>
          </p:cNvPr>
          <p:cNvSpPr/>
          <p:nvPr/>
        </p:nvSpPr>
        <p:spPr>
          <a:xfrm>
            <a:off x="4386472" y="2733599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向量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数据库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6BC41BAF-D448-6749-9F39-387CFD8F709D}"/>
              </a:ext>
            </a:extLst>
          </p:cNvPr>
          <p:cNvSpPr/>
          <p:nvPr/>
        </p:nvSpPr>
        <p:spPr>
          <a:xfrm>
            <a:off x="2866865" y="3795167"/>
            <a:ext cx="95271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LLM</a:t>
            </a:r>
            <a:r>
              <a:rPr kumimoji="1" lang="zh-CN" altLang="en-US" sz="1000" dirty="0">
                <a:solidFill>
                  <a:srgbClr val="1D1D1A"/>
                </a:solidFill>
              </a:rPr>
              <a:t>模型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架构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0A76E66-1204-E243-BBC6-ADEC217BCE1C}"/>
              </a:ext>
            </a:extLst>
          </p:cNvPr>
          <p:cNvSpPr/>
          <p:nvPr/>
        </p:nvSpPr>
        <p:spPr>
          <a:xfrm>
            <a:off x="3914381" y="3795167"/>
            <a:ext cx="113668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多模态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一切皆</a:t>
            </a:r>
            <a:r>
              <a:rPr kumimoji="1" lang="en-US" altLang="zh-CN" sz="1000" dirty="0">
                <a:solidFill>
                  <a:srgbClr val="1D1D1A"/>
                </a:solidFill>
              </a:rPr>
              <a:t>Tokens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8978459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5557030" y="2203163"/>
            <a:ext cx="2012723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5557025" y="2632587"/>
            <a:ext cx="2012722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567747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5677470" y="3746527"/>
            <a:ext cx="1760465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7656792" y="2203163"/>
            <a:ext cx="128077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7656792" y="2632587"/>
            <a:ext cx="1280775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7775160" y="2797314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7775160" y="3271117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7775160" y="3744921"/>
            <a:ext cx="1056863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6180320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6683169" y="2743432"/>
            <a:ext cx="439322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5677471" y="3297631"/>
            <a:ext cx="176584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7172186" y="2802947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9340446" y="2203163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9340444" y="3255372"/>
            <a:ext cx="2385849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bg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bg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9340445" y="2632587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9442586" y="2729607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10153672" y="2729607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966898" y="2729607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9340444" y="3687014"/>
            <a:ext cx="2385848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9442585" y="3784034"/>
            <a:ext cx="59745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10153671" y="3784034"/>
            <a:ext cx="699592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966897" y="3784034"/>
            <a:ext cx="65803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5195023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507FF7A9-A1E2-0647-93FA-9813C9D5A9D7}"/>
              </a:ext>
            </a:extLst>
          </p:cNvPr>
          <p:cNvSpPr/>
          <p:nvPr/>
        </p:nvSpPr>
        <p:spPr>
          <a:xfrm>
            <a:off x="2406276" y="1755843"/>
            <a:ext cx="277534" cy="24728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曲线连接符 60">
            <a:extLst>
              <a:ext uri="{FF2B5EF4-FFF2-40B4-BE49-F238E27FC236}">
                <a16:creationId xmlns:a16="http://schemas.microsoft.com/office/drawing/2014/main" id="{6728BAA9-A5F7-D74E-904E-67A626A5DACB}"/>
              </a:ext>
            </a:extLst>
          </p:cNvPr>
          <p:cNvCxnSpPr>
            <a:stCxn id="57" idx="2"/>
            <a:endCxn id="36" idx="2"/>
          </p:cNvCxnSpPr>
          <p:nvPr/>
        </p:nvCxnSpPr>
        <p:spPr>
          <a:xfrm rot="5400000">
            <a:off x="9749281" y="2678776"/>
            <a:ext cx="94536" cy="2998737"/>
          </a:xfrm>
          <a:prstGeom prst="curvedConnector3">
            <a:avLst>
              <a:gd name="adj1" fmla="val 300208"/>
            </a:avLst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782F5A6-B7F9-4B47-B406-65F90E2E0782}"/>
              </a:ext>
            </a:extLst>
          </p:cNvPr>
          <p:cNvSpPr/>
          <p:nvPr/>
        </p:nvSpPr>
        <p:spPr>
          <a:xfrm>
            <a:off x="421556" y="4789793"/>
            <a:ext cx="11304736" cy="96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大模型不仅需要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LLM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算法，同时需要提供 </a:t>
            </a:r>
            <a:endParaRPr kumimoji="1" lang="en-US" altLang="zh-CN" sz="2000" dirty="0">
              <a:solidFill>
                <a:srgbClr val="1D1D1A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集群、海量数据、分布式并行、推理部署等 </a:t>
            </a:r>
            <a:r>
              <a:rPr kumimoji="1" lang="en-US" altLang="zh-CN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AI</a:t>
            </a:r>
            <a:r>
              <a:rPr kumimoji="1" lang="zh-CN" altLang="en-US" sz="2000" dirty="0">
                <a:solidFill>
                  <a:srgbClr val="1D1D1A"/>
                </a:solidFill>
                <a:latin typeface="Gill Sans MT" panose="020B0502020104020203" pitchFamily="34" charset="0"/>
              </a:rPr>
              <a:t> 系统全栈软硬件协同优化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C7607A-74F0-D342-B1BA-D53CE0FB80BB}"/>
              </a:ext>
            </a:extLst>
          </p:cNvPr>
          <p:cNvSpPr/>
          <p:nvPr/>
        </p:nvSpPr>
        <p:spPr>
          <a:xfrm>
            <a:off x="279041" y="2125394"/>
            <a:ext cx="2220648" cy="2202539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2220648"/>
                      <a:gd name="connsiteY0" fmla="*/ 0 h 2202539"/>
                      <a:gd name="connsiteX1" fmla="*/ 510749 w 2220648"/>
                      <a:gd name="connsiteY1" fmla="*/ 0 h 2202539"/>
                      <a:gd name="connsiteX2" fmla="*/ 1021498 w 2220648"/>
                      <a:gd name="connsiteY2" fmla="*/ 0 h 2202539"/>
                      <a:gd name="connsiteX3" fmla="*/ 1621073 w 2220648"/>
                      <a:gd name="connsiteY3" fmla="*/ 0 h 2202539"/>
                      <a:gd name="connsiteX4" fmla="*/ 2220648 w 2220648"/>
                      <a:gd name="connsiteY4" fmla="*/ 0 h 2202539"/>
                      <a:gd name="connsiteX5" fmla="*/ 2220648 w 2220648"/>
                      <a:gd name="connsiteY5" fmla="*/ 484559 h 2202539"/>
                      <a:gd name="connsiteX6" fmla="*/ 2220648 w 2220648"/>
                      <a:gd name="connsiteY6" fmla="*/ 969117 h 2202539"/>
                      <a:gd name="connsiteX7" fmla="*/ 2220648 w 2220648"/>
                      <a:gd name="connsiteY7" fmla="*/ 1519752 h 2202539"/>
                      <a:gd name="connsiteX8" fmla="*/ 2220648 w 2220648"/>
                      <a:gd name="connsiteY8" fmla="*/ 2202539 h 2202539"/>
                      <a:gd name="connsiteX9" fmla="*/ 1687692 w 2220648"/>
                      <a:gd name="connsiteY9" fmla="*/ 2202539 h 2202539"/>
                      <a:gd name="connsiteX10" fmla="*/ 1132530 w 2220648"/>
                      <a:gd name="connsiteY10" fmla="*/ 2202539 h 2202539"/>
                      <a:gd name="connsiteX11" fmla="*/ 555162 w 2220648"/>
                      <a:gd name="connsiteY11" fmla="*/ 2202539 h 2202539"/>
                      <a:gd name="connsiteX12" fmla="*/ 0 w 2220648"/>
                      <a:gd name="connsiteY12" fmla="*/ 2202539 h 2202539"/>
                      <a:gd name="connsiteX13" fmla="*/ 0 w 2220648"/>
                      <a:gd name="connsiteY13" fmla="*/ 1629879 h 2202539"/>
                      <a:gd name="connsiteX14" fmla="*/ 0 w 2220648"/>
                      <a:gd name="connsiteY14" fmla="*/ 1079244 h 2202539"/>
                      <a:gd name="connsiteX15" fmla="*/ 0 w 2220648"/>
                      <a:gd name="connsiteY15" fmla="*/ 550635 h 2202539"/>
                      <a:gd name="connsiteX16" fmla="*/ 0 w 2220648"/>
                      <a:gd name="connsiteY16" fmla="*/ 0 h 2202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20648" h="2202539" extrusionOk="0">
                        <a:moveTo>
                          <a:pt x="0" y="0"/>
                        </a:moveTo>
                        <a:cubicBezTo>
                          <a:pt x="142256" y="-10718"/>
                          <a:pt x="304978" y="25319"/>
                          <a:pt x="510749" y="0"/>
                        </a:cubicBezTo>
                        <a:cubicBezTo>
                          <a:pt x="716520" y="-25319"/>
                          <a:pt x="790361" y="-5362"/>
                          <a:pt x="1021498" y="0"/>
                        </a:cubicBezTo>
                        <a:cubicBezTo>
                          <a:pt x="1252635" y="5362"/>
                          <a:pt x="1411276" y="-2417"/>
                          <a:pt x="1621073" y="0"/>
                        </a:cubicBezTo>
                        <a:cubicBezTo>
                          <a:pt x="1830870" y="2417"/>
                          <a:pt x="2017132" y="10876"/>
                          <a:pt x="2220648" y="0"/>
                        </a:cubicBezTo>
                        <a:cubicBezTo>
                          <a:pt x="2233589" y="211148"/>
                          <a:pt x="2226673" y="244863"/>
                          <a:pt x="2220648" y="484559"/>
                        </a:cubicBezTo>
                        <a:cubicBezTo>
                          <a:pt x="2214623" y="724255"/>
                          <a:pt x="2205187" y="869062"/>
                          <a:pt x="2220648" y="969117"/>
                        </a:cubicBezTo>
                        <a:cubicBezTo>
                          <a:pt x="2236109" y="1069172"/>
                          <a:pt x="2219704" y="1369891"/>
                          <a:pt x="2220648" y="1519752"/>
                        </a:cubicBezTo>
                        <a:cubicBezTo>
                          <a:pt x="2221592" y="1669613"/>
                          <a:pt x="2252699" y="1984275"/>
                          <a:pt x="2220648" y="2202539"/>
                        </a:cubicBezTo>
                        <a:cubicBezTo>
                          <a:pt x="2059803" y="2185861"/>
                          <a:pt x="1924246" y="2226110"/>
                          <a:pt x="1687692" y="2202539"/>
                        </a:cubicBezTo>
                        <a:cubicBezTo>
                          <a:pt x="1451138" y="2178968"/>
                          <a:pt x="1374902" y="2181832"/>
                          <a:pt x="1132530" y="2202539"/>
                        </a:cubicBezTo>
                        <a:cubicBezTo>
                          <a:pt x="890158" y="2223246"/>
                          <a:pt x="692047" y="2184948"/>
                          <a:pt x="555162" y="2202539"/>
                        </a:cubicBezTo>
                        <a:cubicBezTo>
                          <a:pt x="418277" y="2220130"/>
                          <a:pt x="180368" y="2175892"/>
                          <a:pt x="0" y="2202539"/>
                        </a:cubicBezTo>
                        <a:cubicBezTo>
                          <a:pt x="-19419" y="1993615"/>
                          <a:pt x="-15122" y="1758069"/>
                          <a:pt x="0" y="1629879"/>
                        </a:cubicBezTo>
                        <a:cubicBezTo>
                          <a:pt x="15122" y="1501689"/>
                          <a:pt x="-26666" y="1230542"/>
                          <a:pt x="0" y="1079244"/>
                        </a:cubicBezTo>
                        <a:cubicBezTo>
                          <a:pt x="26666" y="927946"/>
                          <a:pt x="-20410" y="762583"/>
                          <a:pt x="0" y="550635"/>
                        </a:cubicBezTo>
                        <a:cubicBezTo>
                          <a:pt x="20410" y="338687"/>
                          <a:pt x="25680" y="112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54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1" y="605525"/>
            <a:ext cx="11161239" cy="589190"/>
          </a:xfrm>
        </p:spPr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324303"/>
            <a:ext cx="11161240" cy="4928171"/>
          </a:xfrm>
        </p:spPr>
        <p:txBody>
          <a:bodyPr anchor="t"/>
          <a:lstStyle/>
          <a:p>
            <a:r>
              <a:rPr lang="zh-CN" altLang="en-US" sz="2800" b="1" dirty="0">
                <a:solidFill>
                  <a:srgbClr val="92D050"/>
                </a:solidFill>
              </a:rPr>
              <a:t>内容背景</a:t>
            </a:r>
            <a:endParaRPr lang="en-US" altLang="zh-CN" sz="2800" b="1" dirty="0">
              <a:solidFill>
                <a:srgbClr val="92D050"/>
              </a:solidFill>
            </a:endParaRPr>
          </a:p>
          <a:p>
            <a:pPr marL="69419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MT" panose="020B0502020104020203" pitchFamily="34" charset="0"/>
              </a:rPr>
              <a:t>AI</a:t>
            </a:r>
            <a:r>
              <a:rPr lang="zh-CN" altLang="en-US" sz="2400" dirty="0">
                <a:latin typeface="Gill Sans MT" panose="020B0502020104020203" pitchFamily="34" charset="0"/>
              </a:rPr>
              <a:t> 集群 </a:t>
            </a:r>
            <a:r>
              <a:rPr lang="en-US" altLang="zh-CN" sz="2400" dirty="0">
                <a:latin typeface="Gill Sans MT" panose="020B0502020104020203" pitchFamily="34" charset="0"/>
              </a:rPr>
              <a:t>+</a:t>
            </a:r>
            <a:r>
              <a:rPr lang="zh-CN" altLang="en-US" sz="2400" dirty="0">
                <a:latin typeface="Gill Sans MT" panose="020B0502020104020203" pitchFamily="34" charset="0"/>
              </a:rPr>
              <a:t> 大模型</a:t>
            </a:r>
          </a:p>
          <a:p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集群服务器架构：</a:t>
            </a:r>
            <a:r>
              <a:rPr lang="zh-CN" altLang="en-US" sz="2000" dirty="0">
                <a:latin typeface="Gill Sans MT" panose="020B0502020104020203" pitchFamily="34" charset="0"/>
              </a:rPr>
              <a:t>参数服务器模式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同步与异步并行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集群通信方式：</a:t>
            </a:r>
            <a:r>
              <a:rPr lang="zh-CN" altLang="en-US" sz="2000" dirty="0">
                <a:latin typeface="Gill Sans MT" panose="020B0502020104020203" pitchFamily="34" charset="0"/>
              </a:rPr>
              <a:t>通信硬件实现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集群组网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集群软件通信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通信实现方式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分布式通信原语：</a:t>
            </a:r>
            <a:r>
              <a:rPr lang="zh-CN" altLang="en-US" sz="2000" dirty="0">
                <a:latin typeface="Gill Sans MT" panose="020B0502020104020203" pitchFamily="34" charset="0"/>
              </a:rPr>
              <a:t>通信源语 </a:t>
            </a:r>
            <a:r>
              <a:rPr lang="en-US" altLang="zh-CN" sz="2000" dirty="0">
                <a:latin typeface="Gill Sans MT" panose="020B0502020104020203" pitchFamily="34" charset="0"/>
              </a:rPr>
              <a:t>-</a:t>
            </a:r>
            <a:r>
              <a:rPr lang="zh-CN" altLang="en-US" sz="2000" dirty="0">
                <a:latin typeface="Gill Sans MT" panose="020B0502020104020203" pitchFamily="34" charset="0"/>
              </a:rPr>
              <a:t> 点对点通信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集合通信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zh-CN" altLang="en-US" sz="2400" b="1" dirty="0">
                <a:latin typeface="Gill Sans MT" panose="020B0502020104020203" pitchFamily="34" charset="0"/>
              </a:rPr>
              <a:t>分布式存储系统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大模型权重存储方式 </a:t>
            </a:r>
            <a:r>
              <a:rPr lang="en-US" altLang="zh-CN" sz="2000" dirty="0">
                <a:latin typeface="Gill Sans MT" panose="020B0502020104020203" pitchFamily="34" charset="0"/>
              </a:rPr>
              <a:t>–</a:t>
            </a:r>
            <a:r>
              <a:rPr lang="zh-CN" altLang="en-US" sz="2000" dirty="0">
                <a:latin typeface="Gill Sans MT" panose="020B0502020104020203" pitchFamily="34" charset="0"/>
              </a:rPr>
              <a:t> 多级存储系统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/>
            <a:r>
              <a:rPr lang="en-US" altLang="zh-CN" sz="2400" b="1" dirty="0">
                <a:latin typeface="Gill Sans MT" panose="020B0502020104020203" pitchFamily="34" charset="0"/>
              </a:rPr>
              <a:t>AI</a:t>
            </a:r>
            <a:r>
              <a:rPr lang="zh-CN" altLang="en-US" sz="2400" b="1" dirty="0">
                <a:latin typeface="Gill Sans MT" panose="020B0502020104020203" pitchFamily="34" charset="0"/>
              </a:rPr>
              <a:t> 集群回顾：</a:t>
            </a:r>
            <a:r>
              <a:rPr lang="en-US" altLang="zh-CN" sz="2000" dirty="0">
                <a:latin typeface="Gill Sans MT" panose="020B0502020104020203" pitchFamily="34" charset="0"/>
              </a:rPr>
              <a:t>NVIDIA</a:t>
            </a:r>
            <a:r>
              <a:rPr lang="zh-CN" altLang="en-US" sz="2000" dirty="0">
                <a:latin typeface="Gill Sans MT" panose="020B0502020104020203" pitchFamily="34" charset="0"/>
              </a:rPr>
              <a:t> 与 </a:t>
            </a:r>
            <a:r>
              <a:rPr lang="en-US" altLang="zh-CN" sz="2000" dirty="0">
                <a:latin typeface="Gill Sans MT" panose="020B0502020104020203" pitchFamily="34" charset="0"/>
              </a:rPr>
              <a:t>TPU</a:t>
            </a:r>
            <a:r>
              <a:rPr lang="zh-CN" altLang="en-US" sz="2000" dirty="0">
                <a:latin typeface="Gill Sans MT" panose="020B0502020104020203" pitchFamily="34" charset="0"/>
              </a:rPr>
              <a:t> 超级计算节点</a:t>
            </a:r>
            <a:r>
              <a:rPr lang="en-US" altLang="zh-CN" sz="2000" dirty="0">
                <a:latin typeface="Gill Sans MT" panose="020B0502020104020203" pitchFamily="34" charset="0"/>
              </a:rPr>
              <a:t>POD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074AAB-A473-5D42-994A-26D72201BD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1.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AI</a:t>
            </a:r>
            <a:r>
              <a:rPr lang="zh-CN" alt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集群组成</a:t>
            </a:r>
          </a:p>
        </p:txBody>
      </p:sp>
    </p:spTree>
    <p:extLst>
      <p:ext uri="{BB962C8B-B14F-4D97-AF65-F5344CB8AC3E}">
        <p14:creationId xmlns:p14="http://schemas.microsoft.com/office/powerpoint/2010/main" val="134826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Q</a:t>
            </a:r>
            <a:r>
              <a:rPr lang="zh-CN" altLang="en-US" dirty="0"/>
              <a:t>：建立一个 </a:t>
            </a:r>
            <a:r>
              <a:rPr lang="en-US" altLang="zh-CN" dirty="0"/>
              <a:t>AI</a:t>
            </a:r>
            <a:r>
              <a:rPr lang="zh-CN" altLang="en-US" dirty="0"/>
              <a:t> 集群，硬件上主要分为那几部分？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：一个鸡架，上面放很多台服务器，用网络连接起来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670C04-E2EF-9C4B-A01C-B22419E7CF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78"/>
          <a:stretch/>
        </p:blipFill>
        <p:spPr>
          <a:xfrm>
            <a:off x="1014080" y="2808328"/>
            <a:ext cx="5692760" cy="34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1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6466CB-9397-1F4A-9DC3-28A1BA1C8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4" b="3981"/>
          <a:stretch/>
        </p:blipFill>
        <p:spPr>
          <a:xfrm>
            <a:off x="0" y="1"/>
            <a:ext cx="1219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4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计算节点：</a:t>
            </a:r>
            <a:r>
              <a:rPr lang="zh-CN" altLang="en-US" dirty="0"/>
              <a:t>负责实际计算的节点，即使用 </a:t>
            </a:r>
            <a:r>
              <a:rPr lang="en-US" altLang="zh-CN" dirty="0"/>
              <a:t>CPU</a:t>
            </a:r>
            <a:r>
              <a:rPr lang="zh-CN" altLang="en-US" dirty="0"/>
              <a:t> 和 </a:t>
            </a:r>
            <a:r>
              <a:rPr lang="en-US" altLang="zh-CN" dirty="0"/>
              <a:t>GPU/NPU</a:t>
            </a:r>
            <a:r>
              <a:rPr lang="zh-CN" altLang="en-US" dirty="0"/>
              <a:t> 协同计算，计算节点通过 </a:t>
            </a:r>
            <a:r>
              <a:rPr lang="en-US" altLang="zh-CN" dirty="0"/>
              <a:t>RDMA</a:t>
            </a:r>
            <a:r>
              <a:rPr lang="zh-CN" altLang="en-US" dirty="0"/>
              <a:t> 网络连接存储节点来完成计算数据的读取和存储；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存储节点：</a:t>
            </a:r>
            <a:r>
              <a:rPr lang="zh-CN" altLang="en-US" dirty="0"/>
              <a:t>存储和读写数据，以提供具体 </a:t>
            </a:r>
            <a:r>
              <a:rPr lang="en-US" altLang="zh-CN" dirty="0"/>
              <a:t>SSD/SATA</a:t>
            </a:r>
            <a:r>
              <a:rPr lang="zh-CN" altLang="en-US" dirty="0"/>
              <a:t> 硬盘为主，分为对象存储多级存储；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管理节点：</a:t>
            </a:r>
            <a:r>
              <a:rPr lang="zh-CN" altLang="en-US" dirty="0"/>
              <a:t>负责管理和运维，主要以一台终端机带键盘和鼠标提供，能连接外网管控权限；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集群辅件：</a:t>
            </a:r>
            <a:r>
              <a:rPr lang="zh-CN" altLang="en-US" dirty="0"/>
              <a:t>网络（交换机、线材等）、机柜、机架式配电单元 </a:t>
            </a:r>
            <a:r>
              <a:rPr lang="en-US" altLang="zh-CN" dirty="0"/>
              <a:t>PDU</a:t>
            </a:r>
            <a:r>
              <a:rPr lang="zh-CN" altLang="en-US" dirty="0"/>
              <a:t>、冷却系统等。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876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4912-0C3A-456C-9ADB-CB2688F40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 集群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A4206-9750-480A-9BB5-F98033F1CA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集群分为四个部分：</a:t>
            </a:r>
            <a:r>
              <a:rPr lang="zh-CN" altLang="en-US" dirty="0"/>
              <a:t>计算节点、存储节点、管理节点、集群辅件。</a:t>
            </a:r>
            <a:endParaRPr lang="en-US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5C9129-7097-3143-9D9F-4CF2169CE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14" y="2203230"/>
            <a:ext cx="10411400" cy="41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1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8000">
        <p159:morph option="byObject"/>
      </p:transition>
    </mc:Choice>
    <mc:Fallback xmlns="">
      <p:transition spd="slow" advClick="0" advTm="8000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25616</TotalTime>
  <Words>1115</Words>
  <Application>Microsoft Macintosh PowerPoint</Application>
  <PresentationFormat>自定义</PresentationFormat>
  <Paragraphs>158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Microsoft YaHei</vt:lpstr>
      <vt:lpstr>Microsoft YaHei</vt:lpstr>
      <vt:lpstr>ACGN-MiaoGB-Flash</vt:lpstr>
      <vt:lpstr>Segoe UI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 + AI系统全栈架构</vt:lpstr>
      <vt:lpstr>大模型业务全流程</vt:lpstr>
      <vt:lpstr>关于本内容</vt:lpstr>
      <vt:lpstr>PowerPoint 演示文稿</vt:lpstr>
      <vt:lpstr>思考</vt:lpstr>
      <vt:lpstr>PowerPoint 演示文稿</vt:lpstr>
      <vt:lpstr>AI 集群</vt:lpstr>
      <vt:lpstr>AI 集群</vt:lpstr>
      <vt:lpstr>PowerPoint 演示文稿</vt:lpstr>
      <vt:lpstr>NVDIA A100 视频</vt:lpstr>
      <vt:lpstr>通讯硬件</vt:lpstr>
      <vt:lpstr>通讯硬件</vt:lpstr>
      <vt:lpstr>通信软件：提供通信源语</vt:lpstr>
      <vt:lpstr>PowerPoint 演示文稿</vt:lpstr>
      <vt:lpstr>加快大模型的训练速率</vt:lpstr>
      <vt:lpstr>分布式架构：参数服务器</vt:lpstr>
      <vt:lpstr>分布式架构：参数服务器 + 大模型</vt:lpstr>
      <vt:lpstr>分布式架构：参数服务器 + 大模型</vt:lpstr>
      <vt:lpstr>分布式训练：同步并行</vt:lpstr>
      <vt:lpstr>分布式训练：同步并行</vt:lpstr>
      <vt:lpstr>分布式训练：半同步并行</vt:lpstr>
      <vt:lpstr>环同步（Ring Synchronization）</vt:lpstr>
      <vt:lpstr>PowerPoint 演示文稿</vt:lpstr>
      <vt:lpstr>小结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8300</cp:revision>
  <cp:lastPrinted>2023-09-08T09:14:01Z</cp:lastPrinted>
  <dcterms:created xsi:type="dcterms:W3CDTF">2020-08-28T08:44:19Z</dcterms:created>
  <dcterms:modified xsi:type="dcterms:W3CDTF">2023-09-24T08:26:24Z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